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2B316-3FCD-4DF7-AB8A-450C4FB3EA7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7C99B-1269-4B0E-9AB8-A0A410F0E4E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4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C2DF1-C317-4075-8475-C018FA9E4C0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7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2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4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3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6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90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2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5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68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2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15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363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F58B6-C685-4F8D-92AB-D723A8ADF5F8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A7BEC-8453-463B-9E92-F198B92D505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2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" name="object 4"/>
          <p:cNvSpPr txBox="1"/>
          <p:nvPr/>
        </p:nvSpPr>
        <p:spPr>
          <a:xfrm>
            <a:off x="3030682" y="452093"/>
            <a:ext cx="4378643" cy="200084"/>
          </a:xfrm>
          <a:prstGeom prst="rect">
            <a:avLst/>
          </a:prstGeom>
        </p:spPr>
        <p:txBody>
          <a:bodyPr vert="horz" wrap="square" lIns="0" tIns="20349" rIns="0" bIns="0" rtlCol="0">
            <a:spAutoFit/>
          </a:bodyPr>
          <a:lstStyle/>
          <a:p>
            <a:pPr marL="8659" marR="3464" indent="462383">
              <a:lnSpc>
                <a:spcPts val="1418"/>
              </a:lnSpc>
              <a:spcBef>
                <a:spcPts val="160"/>
              </a:spcBef>
            </a:pPr>
            <a:r>
              <a:rPr sz="3000" b="1" spc="-3" dirty="0" err="1">
                <a:cs typeface="Times New Roman"/>
              </a:rPr>
              <a:t>Subestaciones</a:t>
            </a:r>
            <a:r>
              <a:rPr sz="3000" b="1" spc="-31" dirty="0">
                <a:cs typeface="Times New Roman"/>
              </a:rPr>
              <a:t> </a:t>
            </a:r>
            <a:r>
              <a:rPr sz="3000" b="1" dirty="0">
                <a:cs typeface="Times New Roman"/>
              </a:rPr>
              <a:t>Eléctricas</a:t>
            </a:r>
            <a:endParaRPr sz="30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7091" y="1030606"/>
            <a:ext cx="11689772" cy="1803670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algn="just">
              <a:lnSpc>
                <a:spcPts val="1964"/>
              </a:lnSpc>
              <a:spcBef>
                <a:spcPts val="65"/>
              </a:spcBef>
            </a:pPr>
            <a:r>
              <a:rPr sz="1636" b="1" spc="-3" dirty="0">
                <a:cs typeface="Times New Roman"/>
              </a:rPr>
              <a:t>9.1</a:t>
            </a:r>
            <a:r>
              <a:rPr sz="1636" b="1" spc="259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Subestación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Eléctrica</a:t>
            </a:r>
            <a:endParaRPr sz="1636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r>
              <a:rPr sz="1636" b="1" i="1" u="sng" spc="-3" dirty="0" err="1">
                <a:cs typeface="Times New Roman"/>
              </a:rPr>
              <a:t>Una</a:t>
            </a:r>
            <a:r>
              <a:rPr sz="1636" b="1" i="1" u="sng" spc="31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subestación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eléctrica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es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parte</a:t>
            </a:r>
            <a:r>
              <a:rPr sz="1636" b="1" i="1" u="sng" spc="31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sistema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generación</a:t>
            </a:r>
            <a:r>
              <a:rPr sz="1636" b="1" i="1" u="sng" spc="-3" dirty="0">
                <a:cs typeface="Times New Roman"/>
              </a:rPr>
              <a:t>,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transmisión</a:t>
            </a:r>
            <a:r>
              <a:rPr sz="1636" b="1" i="1" u="sng" spc="4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24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distribución</a:t>
            </a:r>
            <a:r>
              <a:rPr lang="es-ES"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eléctrica</a:t>
            </a:r>
            <a:r>
              <a:rPr sz="1636" b="1" i="1" u="sng" spc="-3" dirty="0">
                <a:cs typeface="Times New Roman"/>
              </a:rPr>
              <a:t>,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donde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tensión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es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transformada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baja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alta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tensión</a:t>
            </a:r>
            <a:r>
              <a:rPr sz="1636" b="1" i="1" u="sng" spc="7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viceversa</a:t>
            </a:r>
            <a:r>
              <a:rPr sz="1636" b="1" i="1" u="sng" spc="-3" dirty="0">
                <a:cs typeface="Times New Roman"/>
              </a:rPr>
              <a:t>,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en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adición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otras</a:t>
            </a:r>
            <a:r>
              <a:rPr sz="1636" b="1" i="1" u="sng" spc="286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importantes</a:t>
            </a:r>
            <a:r>
              <a:rPr sz="1636" b="1" i="1" u="sng" spc="286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funciones</a:t>
            </a:r>
            <a:r>
              <a:rPr sz="1636" b="1" i="1" u="sng" spc="-3" dirty="0">
                <a:cs typeface="Times New Roman"/>
              </a:rPr>
              <a:t>.</a:t>
            </a:r>
            <a:r>
              <a:rPr sz="1636" b="1" i="1" u="sng" spc="293" dirty="0">
                <a:cs typeface="Times New Roman"/>
              </a:rPr>
              <a:t> </a:t>
            </a:r>
            <a:r>
              <a:rPr sz="1636" spc="-10" dirty="0">
                <a:cs typeface="Times New Roman"/>
              </a:rPr>
              <a:t>La</a:t>
            </a:r>
            <a:r>
              <a:rPr sz="1636" spc="28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potencia</a:t>
            </a:r>
            <a:r>
              <a:rPr sz="1636" spc="28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eléctrica</a:t>
            </a:r>
            <a:r>
              <a:rPr sz="1636" spc="28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habrá</a:t>
            </a:r>
            <a:r>
              <a:rPr sz="1636" spc="27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8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fluir</a:t>
            </a:r>
            <a:r>
              <a:rPr sz="1636" spc="28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28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través</a:t>
            </a:r>
            <a:r>
              <a:rPr sz="1636" spc="29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0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varias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subestaciones</a:t>
            </a:r>
            <a:r>
              <a:rPr sz="1636" spc="17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desde</a:t>
            </a:r>
            <a:r>
              <a:rPr sz="1636" spc="17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</a:t>
            </a:r>
            <a:r>
              <a:rPr sz="1636" spc="18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centrales</a:t>
            </a:r>
            <a:r>
              <a:rPr sz="1636" spc="181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generadoras</a:t>
            </a:r>
            <a:r>
              <a:rPr sz="1636" spc="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hasta</a:t>
            </a:r>
            <a:r>
              <a:rPr sz="1636" spc="17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17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consumidores</a:t>
            </a:r>
            <a:r>
              <a:rPr sz="1636" spc="18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finales,</a:t>
            </a:r>
            <a:r>
              <a:rPr sz="1636" spc="17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sufriendo</a:t>
            </a:r>
            <a:r>
              <a:rPr sz="1636" spc="-3" dirty="0">
                <a:cs typeface="Times New Roman"/>
              </a:rPr>
              <a:t>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varios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cambios</a:t>
            </a:r>
            <a:r>
              <a:rPr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en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su</a:t>
            </a:r>
            <a:r>
              <a:rPr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nivel</a:t>
            </a:r>
            <a:r>
              <a:rPr sz="1636" dirty="0">
                <a:cs typeface="Times New Roman"/>
              </a:rPr>
              <a:t> de </a:t>
            </a:r>
            <a:r>
              <a:rPr sz="1636" spc="-3" dirty="0" err="1">
                <a:cs typeface="Times New Roman"/>
              </a:rPr>
              <a:t>tensión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8659" marR="4762" algn="just">
              <a:lnSpc>
                <a:spcPts val="1964"/>
              </a:lnSpc>
            </a:pPr>
            <a:r>
              <a:rPr sz="1636" spc="-7" dirty="0">
                <a:cs typeface="Times New Roman"/>
              </a:rPr>
              <a:t>La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palabra</a:t>
            </a:r>
            <a:r>
              <a:rPr sz="1636" spc="37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subestación</a:t>
            </a:r>
            <a:r>
              <a:rPr sz="1636" spc="4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proviene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44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días</a:t>
            </a:r>
            <a:r>
              <a:rPr sz="1636" spc="4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en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sistema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distribución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no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estaba</a:t>
            </a:r>
            <a:r>
              <a:rPr sz="1636" spc="-3" dirty="0">
                <a:cs typeface="Times New Roman"/>
              </a:rPr>
              <a:t>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constituido</a:t>
            </a:r>
            <a:r>
              <a:rPr sz="1636" spc="119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por</a:t>
            </a:r>
            <a:r>
              <a:rPr sz="1636" spc="11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una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red</a:t>
            </a:r>
            <a:r>
              <a:rPr sz="1636" spc="13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interconectada</a:t>
            </a:r>
            <a:r>
              <a:rPr sz="1636" spc="-3" dirty="0">
                <a:cs typeface="Times New Roman"/>
              </a:rPr>
              <a:t>,</a:t>
            </a:r>
            <a:r>
              <a:rPr sz="1636" spc="12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sino</a:t>
            </a:r>
            <a:r>
              <a:rPr sz="1636" spc="130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por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sistemas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radiales</a:t>
            </a:r>
            <a:r>
              <a:rPr sz="1636" spc="119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aislados</a:t>
            </a:r>
            <a:r>
              <a:rPr sz="1636" dirty="0">
                <a:cs typeface="Times New Roman"/>
              </a:rPr>
              <a:t>.</a:t>
            </a:r>
            <a:r>
              <a:rPr sz="1636" spc="133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Las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primeras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subestaciones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estaban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conectadas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82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una</a:t>
            </a:r>
            <a:r>
              <a:rPr sz="1636" spc="8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sola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estación</a:t>
            </a:r>
            <a:r>
              <a:rPr sz="1636" spc="95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generadora</a:t>
            </a:r>
            <a:r>
              <a:rPr sz="1636" spc="-3" dirty="0">
                <a:cs typeface="Times New Roman"/>
              </a:rPr>
              <a:t>.</a:t>
            </a:r>
            <a:r>
              <a:rPr sz="1636" spc="112" dirty="0">
                <a:cs typeface="Times New Roman"/>
              </a:rPr>
              <a:t> </a:t>
            </a:r>
            <a:r>
              <a:rPr sz="1636" b="1" i="1" u="sng" spc="-7" dirty="0">
                <a:cs typeface="Times New Roman"/>
              </a:rPr>
              <a:t>La</a:t>
            </a:r>
            <a:r>
              <a:rPr sz="1636" b="1" i="1" u="sng" spc="99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Figura</a:t>
            </a:r>
            <a:r>
              <a:rPr sz="1636" b="1" i="1" u="sng" spc="8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9.01</a:t>
            </a:r>
            <a:r>
              <a:rPr sz="1636" b="1" i="1" u="sng" spc="92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muestra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una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fotografía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aérea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una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subestación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eléctrica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para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exteriores</a:t>
            </a:r>
            <a:r>
              <a:rPr sz="1636" b="1" i="1" u="sng" spc="-3" dirty="0">
                <a:cs typeface="Times New Roman"/>
              </a:rPr>
              <a:t>:</a:t>
            </a:r>
            <a:endParaRPr sz="1636" b="1" i="1" u="sng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2864" y="2876061"/>
            <a:ext cx="6234545" cy="34002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108864" y="6338455"/>
            <a:ext cx="2456150" cy="303878"/>
          </a:xfrm>
          <a:prstGeom prst="rect">
            <a:avLst/>
          </a:prstGeom>
        </p:spPr>
        <p:txBody>
          <a:bodyPr vert="horz" wrap="square" lIns="0" tIns="42430" rIns="0" bIns="0" rtlCol="0">
            <a:spAutoFit/>
          </a:bodyPr>
          <a:lstStyle/>
          <a:p>
            <a:pPr marR="3464" algn="r">
              <a:spcBef>
                <a:spcPts val="334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 dirty="0">
              <a:latin typeface="Times New Roman"/>
              <a:cs typeface="Times New Roman"/>
            </a:endParaRPr>
          </a:p>
          <a:p>
            <a:pPr marL="8659">
              <a:spcBef>
                <a:spcPts val="368"/>
              </a:spcBef>
            </a:pPr>
            <a:r>
              <a:rPr sz="818" b="1" dirty="0">
                <a:latin typeface="Times New Roman"/>
                <a:cs typeface="Times New Roman"/>
              </a:rPr>
              <a:t>Figura</a:t>
            </a:r>
            <a:r>
              <a:rPr sz="818" b="1" spc="7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9.01:</a:t>
            </a:r>
            <a:r>
              <a:rPr sz="818" b="1" spc="7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Subestación</a:t>
            </a:r>
            <a:r>
              <a:rPr sz="818" b="1" spc="3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eléctrica</a:t>
            </a:r>
            <a:r>
              <a:rPr sz="818" b="1" spc="10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para exteriores.</a:t>
            </a:r>
            <a:endParaRPr sz="818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51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128" y="259773"/>
            <a:ext cx="6586759" cy="6832406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502214" lvl="1" indent="-242448" algn="just">
              <a:buAutoNum type="arabicPeriod" startAt="2"/>
              <a:tabLst>
                <a:tab pos="502647" algn="l"/>
              </a:tabLst>
            </a:pPr>
            <a:r>
              <a:rPr sz="1636" b="1" spc="-3" dirty="0" err="1">
                <a:cs typeface="Times New Roman"/>
              </a:rPr>
              <a:t>Clasificación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Subestaciones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Eléctricas</a:t>
            </a:r>
            <a:endParaRPr lang="es-ES" sz="1636" b="1" spc="-3" dirty="0">
              <a:cs typeface="Times New Roman"/>
            </a:endParaRPr>
          </a:p>
          <a:p>
            <a:pPr marL="502214" lvl="1" indent="-242448" algn="just">
              <a:buAutoNum type="arabicPeriod" startAt="2"/>
              <a:tabLst>
                <a:tab pos="502647" algn="l"/>
              </a:tabLst>
            </a:pPr>
            <a:endParaRPr sz="1636" dirty="0">
              <a:cs typeface="Times New Roman"/>
            </a:endParaRPr>
          </a:p>
          <a:p>
            <a:pPr marL="260199" marR="5195">
              <a:lnSpc>
                <a:spcPct val="110000"/>
              </a:lnSpc>
              <a:spcBef>
                <a:spcPts val="44"/>
              </a:spcBef>
            </a:pPr>
            <a:r>
              <a:rPr sz="1636" spc="-3" dirty="0">
                <a:cs typeface="Times New Roman"/>
              </a:rPr>
              <a:t>Dependiendo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del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uso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les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asigne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los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eléctricos,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eléctricas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potencia se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clasifican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tres</a:t>
            </a:r>
            <a:r>
              <a:rPr sz="1636" dirty="0">
                <a:cs typeface="Times New Roman"/>
              </a:rPr>
              <a:t> tipos:</a:t>
            </a:r>
          </a:p>
          <a:p>
            <a:pPr marL="883637" lvl="2" indent="-156292">
              <a:spcBef>
                <a:spcPts val="99"/>
              </a:spcBef>
              <a:buAutoNum type="arabicPeriod"/>
              <a:tabLst>
                <a:tab pos="884070" algn="l"/>
              </a:tabLst>
            </a:pPr>
            <a:r>
              <a:rPr sz="1636" b="1" i="1" u="sng" spc="-3" dirty="0">
                <a:cs typeface="Times New Roman"/>
              </a:rPr>
              <a:t>Subestaciones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Transmisión.</a:t>
            </a:r>
            <a:endParaRPr sz="1636" b="1" i="1" u="sng" dirty="0">
              <a:cs typeface="Times New Roman"/>
            </a:endParaRPr>
          </a:p>
          <a:p>
            <a:pPr marL="883637" lvl="2" indent="-156292">
              <a:spcBef>
                <a:spcPts val="99"/>
              </a:spcBef>
              <a:buAutoNum type="arabicPeriod"/>
              <a:tabLst>
                <a:tab pos="884070" algn="l"/>
              </a:tabLst>
            </a:pPr>
            <a:r>
              <a:rPr sz="1636" b="1" i="1" u="sng" spc="-3" dirty="0">
                <a:cs typeface="Times New Roman"/>
              </a:rPr>
              <a:t>Subestaciones </a:t>
            </a:r>
            <a:r>
              <a:rPr sz="1636" b="1" i="1" u="sng" dirty="0">
                <a:cs typeface="Times New Roman"/>
              </a:rPr>
              <a:t>Distribución</a:t>
            </a:r>
            <a:r>
              <a:rPr sz="1636" b="1" i="1" u="sng" spc="-3" dirty="0">
                <a:cs typeface="Times New Roman"/>
              </a:rPr>
              <a:t> Primaria.</a:t>
            </a:r>
            <a:endParaRPr sz="1636" b="1" i="1" u="sng" dirty="0">
              <a:cs typeface="Times New Roman"/>
            </a:endParaRPr>
          </a:p>
          <a:p>
            <a:pPr marL="883637" lvl="2" indent="-156292">
              <a:spcBef>
                <a:spcPts val="106"/>
              </a:spcBef>
              <a:buAutoNum type="arabicPeriod"/>
              <a:tabLst>
                <a:tab pos="884070" algn="l"/>
              </a:tabLst>
            </a:pPr>
            <a:r>
              <a:rPr sz="1636" b="1" i="1" u="sng" spc="-3" dirty="0">
                <a:cs typeface="Times New Roman"/>
              </a:rPr>
              <a:t>Subestaciones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Conmutación.</a:t>
            </a:r>
            <a:endParaRPr sz="1636" b="1" i="1" u="sng" dirty="0">
              <a:cs typeface="Times New Roman"/>
            </a:endParaRPr>
          </a:p>
          <a:p>
            <a:pPr>
              <a:spcBef>
                <a:spcPts val="27"/>
              </a:spcBef>
            </a:pPr>
            <a:endParaRPr sz="1636" dirty="0">
              <a:cs typeface="Times New Roman"/>
            </a:endParaRPr>
          </a:p>
          <a:p>
            <a:pPr marL="260199" algn="just"/>
            <a:r>
              <a:rPr sz="1636" b="1" spc="-3" dirty="0">
                <a:cs typeface="Times New Roman"/>
              </a:rPr>
              <a:t>9.2.1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Transmisión</a:t>
            </a:r>
            <a:endParaRPr lang="es-ES" sz="1636" b="1" spc="-3" dirty="0">
              <a:cs typeface="Times New Roman"/>
            </a:endParaRPr>
          </a:p>
          <a:p>
            <a:pPr marL="260199" algn="just"/>
            <a:endParaRPr sz="1636" dirty="0">
              <a:cs typeface="Times New Roman"/>
            </a:endParaRPr>
          </a:p>
          <a:p>
            <a:pPr marL="260199" marR="3464" algn="just">
              <a:lnSpc>
                <a:spcPct val="110300"/>
              </a:lnSpc>
              <a:spcBef>
                <a:spcPts val="10"/>
              </a:spcBef>
            </a:pPr>
            <a:r>
              <a:rPr sz="1636" b="1" i="1" u="sng" spc="-3" dirty="0">
                <a:cs typeface="Times New Roman"/>
              </a:rPr>
              <a:t>Una subestación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transmisión conecta dos </a:t>
            </a:r>
            <a:r>
              <a:rPr sz="1636" b="1" i="1" u="sng" dirty="0">
                <a:cs typeface="Times New Roman"/>
              </a:rPr>
              <a:t>o más </a:t>
            </a:r>
            <a:r>
              <a:rPr sz="1636" b="1" i="1" u="sng" spc="-3" dirty="0">
                <a:cs typeface="Times New Roman"/>
              </a:rPr>
              <a:t>líneas </a:t>
            </a:r>
            <a:r>
              <a:rPr sz="1636" b="1" i="1" u="sng" dirty="0">
                <a:cs typeface="Times New Roman"/>
              </a:rPr>
              <a:t>de transmisión. El </a:t>
            </a:r>
            <a:r>
              <a:rPr sz="1636" b="1" i="1" u="sng" spc="-3" dirty="0">
                <a:cs typeface="Times New Roman"/>
              </a:rPr>
              <a:t>caso </a:t>
            </a:r>
            <a:r>
              <a:rPr sz="1636" b="1" i="1" u="sng" dirty="0">
                <a:cs typeface="Times New Roman"/>
              </a:rPr>
              <a:t>más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simple </a:t>
            </a:r>
            <a:r>
              <a:rPr sz="1636" b="1" i="1" u="sng" spc="-7" dirty="0">
                <a:cs typeface="Times New Roman"/>
              </a:rPr>
              <a:t>es </a:t>
            </a:r>
            <a:r>
              <a:rPr sz="1636" b="1" i="1" u="sng" dirty="0">
                <a:cs typeface="Times New Roman"/>
              </a:rPr>
              <a:t>aquel en </a:t>
            </a:r>
            <a:r>
              <a:rPr sz="1636" b="1" i="1" u="sng" spc="-3" dirty="0">
                <a:cs typeface="Times New Roman"/>
              </a:rPr>
              <a:t>el </a:t>
            </a:r>
            <a:r>
              <a:rPr sz="1636" b="1" i="1" u="sng" dirty="0">
                <a:cs typeface="Times New Roman"/>
              </a:rPr>
              <a:t>que todas </a:t>
            </a:r>
            <a:r>
              <a:rPr sz="1636" b="1" i="1" u="sng" spc="-3" dirty="0">
                <a:cs typeface="Times New Roman"/>
              </a:rPr>
              <a:t>las </a:t>
            </a:r>
            <a:r>
              <a:rPr sz="1636" b="1" i="1" u="sng" dirty="0">
                <a:cs typeface="Times New Roman"/>
              </a:rPr>
              <a:t>líneas </a:t>
            </a:r>
            <a:r>
              <a:rPr sz="1636" b="1" i="1" u="sng" spc="-3" dirty="0">
                <a:cs typeface="Times New Roman"/>
              </a:rPr>
              <a:t>tienen </a:t>
            </a:r>
            <a:r>
              <a:rPr sz="1636" b="1" i="1" u="sng" dirty="0">
                <a:cs typeface="Times New Roman"/>
              </a:rPr>
              <a:t>la misma tensión. </a:t>
            </a:r>
            <a:r>
              <a:rPr sz="1636" b="1" i="1" u="sng" spc="-7" dirty="0">
                <a:cs typeface="Times New Roman"/>
              </a:rPr>
              <a:t>Las </a:t>
            </a:r>
            <a:r>
              <a:rPr sz="1636" b="1" i="1" u="sng" dirty="0">
                <a:cs typeface="Times New Roman"/>
              </a:rPr>
              <a:t>subestaciones poseen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interruptores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potencia que </a:t>
            </a:r>
            <a:r>
              <a:rPr sz="1636" b="1" i="1" u="sng" spc="-3" dirty="0">
                <a:cs typeface="Times New Roman"/>
              </a:rPr>
              <a:t>conectan </a:t>
            </a:r>
            <a:r>
              <a:rPr sz="1636" b="1" i="1" u="sng" dirty="0">
                <a:cs typeface="Times New Roman"/>
              </a:rPr>
              <a:t>o desconectan </a:t>
            </a:r>
            <a:r>
              <a:rPr sz="1636" b="1" i="1" u="sng" spc="-3" dirty="0">
                <a:cs typeface="Times New Roman"/>
              </a:rPr>
              <a:t>las redes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 </a:t>
            </a:r>
            <a:r>
              <a:rPr sz="1636" b="1" i="1" u="sng" dirty="0">
                <a:cs typeface="Times New Roman"/>
              </a:rPr>
              <a:t>condiciones de falla o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para mantenimiento. </a:t>
            </a:r>
            <a:r>
              <a:rPr sz="1636" b="1" i="1" u="sng" spc="-7" dirty="0">
                <a:cs typeface="Times New Roman"/>
              </a:rPr>
              <a:t>Los </a:t>
            </a:r>
            <a:r>
              <a:rPr sz="1636" b="1" i="1" u="sng" spc="-3" dirty="0">
                <a:cs typeface="Times New Roman"/>
              </a:rPr>
              <a:t>niveles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tensión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dirty="0" err="1">
                <a:cs typeface="Times New Roman"/>
              </a:rPr>
              <a:t>transmisión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utilizados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son </a:t>
            </a:r>
            <a:r>
              <a:rPr sz="1636" b="1" i="1" u="sng" dirty="0">
                <a:cs typeface="Times New Roman"/>
              </a:rPr>
              <a:t>6</a:t>
            </a:r>
            <a:r>
              <a:rPr lang="es-ES" sz="1636" b="1" i="1" u="sng" dirty="0">
                <a:cs typeface="Times New Roman"/>
              </a:rPr>
              <a:t>6</a:t>
            </a:r>
            <a:r>
              <a:rPr sz="1636" b="1" i="1" u="sng" dirty="0">
                <a:cs typeface="Times New Roman"/>
              </a:rPr>
              <a:t> kV, 13</a:t>
            </a:r>
            <a:r>
              <a:rPr lang="es-ES" sz="1636" b="1" i="1" u="sng" dirty="0">
                <a:cs typeface="Times New Roman"/>
              </a:rPr>
              <a:t>2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kV, </a:t>
            </a:r>
            <a:r>
              <a:rPr sz="1636" b="1" i="1" u="sng" dirty="0">
                <a:cs typeface="Times New Roman"/>
              </a:rPr>
              <a:t>2</a:t>
            </a:r>
            <a:r>
              <a:rPr lang="es-ES" sz="1636" b="1" i="1" u="sng" dirty="0">
                <a:cs typeface="Times New Roman"/>
              </a:rPr>
              <a:t>2</a:t>
            </a:r>
            <a:r>
              <a:rPr sz="1636" b="1" i="1" u="sng" dirty="0">
                <a:cs typeface="Times New Roman"/>
              </a:rPr>
              <a:t>0 </a:t>
            </a:r>
            <a:r>
              <a:rPr sz="1636" b="1" i="1" u="sng" spc="-3" dirty="0">
                <a:cs typeface="Times New Roman"/>
              </a:rPr>
              <a:t>kV, </a:t>
            </a:r>
            <a:r>
              <a:rPr lang="es-ES" sz="1636" b="1" i="1" u="sng" spc="-3" dirty="0">
                <a:cs typeface="Times New Roman"/>
              </a:rPr>
              <a:t>y </a:t>
            </a:r>
            <a:r>
              <a:rPr sz="1636" b="1" i="1" u="sng" dirty="0">
                <a:cs typeface="Times New Roman"/>
              </a:rPr>
              <a:t>500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kV.</a:t>
            </a:r>
            <a:endParaRPr sz="1636" b="1" i="1" u="sng" dirty="0">
              <a:cs typeface="Times New Roman"/>
            </a:endParaRPr>
          </a:p>
          <a:p>
            <a:pPr marL="260199" algn="just">
              <a:spcBef>
                <a:spcPts val="106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dirty="0">
                <a:cs typeface="Times New Roman"/>
              </a:rPr>
              <a:t> 9.02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dirty="0">
                <a:cs typeface="Times New Roman"/>
              </a:rPr>
              <a:t> el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unifilar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transmisión</a:t>
            </a:r>
            <a:r>
              <a:rPr sz="1636" dirty="0">
                <a:cs typeface="Times New Roman"/>
              </a:rPr>
              <a:t>:</a:t>
            </a:r>
            <a:endParaRPr lang="es-ES" sz="1636" dirty="0">
              <a:cs typeface="Times New Roman"/>
            </a:endParaRPr>
          </a:p>
          <a:p>
            <a:pPr marL="260199" algn="just">
              <a:spcBef>
                <a:spcPts val="106"/>
              </a:spcBef>
            </a:pPr>
            <a:r>
              <a:rPr lang="es-ES" sz="1636" spc="-3" dirty="0">
                <a:cs typeface="Times New Roman"/>
              </a:rPr>
              <a:t>Una</a:t>
            </a:r>
            <a:r>
              <a:rPr lang="es-ES" sz="1636" spc="72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subestación</a:t>
            </a:r>
            <a:r>
              <a:rPr lang="es-ES" sz="1636" spc="7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7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transmisión</a:t>
            </a:r>
            <a:r>
              <a:rPr lang="es-ES" sz="1636" spc="82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puede</a:t>
            </a:r>
            <a:r>
              <a:rPr lang="es-ES" sz="1636" spc="7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estar</a:t>
            </a:r>
            <a:r>
              <a:rPr lang="es-ES" sz="1636" spc="7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equipada</a:t>
            </a:r>
            <a:r>
              <a:rPr lang="es-ES" sz="1636" spc="7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</a:t>
            </a:r>
            <a:r>
              <a:rPr lang="es-ES" sz="1636" spc="82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transformadores</a:t>
            </a:r>
            <a:r>
              <a:rPr lang="es-ES" sz="1636" spc="7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que</a:t>
            </a:r>
            <a:r>
              <a:rPr lang="es-ES" sz="1636" spc="7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convierten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la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tensión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dos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niveles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diferentes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transmisión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o</a:t>
            </a:r>
            <a:r>
              <a:rPr lang="es-ES" sz="1636" spc="5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distribución,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dispositivos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control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 tensión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y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corrección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factor</a:t>
            </a:r>
            <a:r>
              <a:rPr lang="es-ES" sz="1636" dirty="0">
                <a:cs typeface="Times New Roman"/>
              </a:rPr>
              <a:t> 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potencia,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tales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como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capacitores,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reactores</a:t>
            </a:r>
            <a:r>
              <a:rPr lang="es-ES" sz="1636" dirty="0">
                <a:cs typeface="Times New Roman"/>
              </a:rPr>
              <a:t> o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compensadores estáticos</a:t>
            </a:r>
            <a:r>
              <a:rPr lang="es-ES" sz="1636" dirty="0">
                <a:cs typeface="Times New Roman"/>
              </a:rPr>
              <a:t> de </a:t>
            </a:r>
            <a:r>
              <a:rPr lang="es-ES" sz="1636" spc="-3" dirty="0">
                <a:cs typeface="Times New Roman"/>
              </a:rPr>
              <a:t>reactivos,</a:t>
            </a:r>
            <a:r>
              <a:rPr lang="es-ES" sz="1636" spc="19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y </a:t>
            </a:r>
            <a:r>
              <a:rPr lang="es-ES" sz="1636" spc="-3" dirty="0">
                <a:cs typeface="Times New Roman"/>
              </a:rPr>
              <a:t>equipos</a:t>
            </a:r>
            <a:r>
              <a:rPr lang="es-ES" sz="1636" spc="19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tales como transformadores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desfase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para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controlar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flujo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potencia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entre dos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sistemas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 potencia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adyacentes.</a:t>
            </a:r>
            <a:endParaRPr lang="es-ES" sz="1636" dirty="0">
              <a:cs typeface="Times New Roman"/>
            </a:endParaRPr>
          </a:p>
          <a:p>
            <a:pPr marL="260199" algn="just">
              <a:spcBef>
                <a:spcPts val="106"/>
              </a:spcBef>
            </a:pPr>
            <a:endParaRPr sz="1636" dirty="0"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3797" y="571499"/>
            <a:ext cx="5195022" cy="48197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395513" y="6130636"/>
            <a:ext cx="3843770" cy="57524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24"/>
              </a:spcBef>
            </a:pPr>
            <a:endParaRPr sz="1227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27" b="1" dirty="0">
                <a:latin typeface="Times New Roman"/>
                <a:cs typeface="Times New Roman"/>
              </a:rPr>
              <a:t>Figura </a:t>
            </a:r>
            <a:r>
              <a:rPr sz="1227" b="1" spc="-3" dirty="0">
                <a:latin typeface="Times New Roman"/>
                <a:cs typeface="Times New Roman"/>
              </a:rPr>
              <a:t>9.02:</a:t>
            </a:r>
            <a:r>
              <a:rPr sz="1227" b="1" spc="3" dirty="0">
                <a:latin typeface="Times New Roman"/>
                <a:cs typeface="Times New Roman"/>
              </a:rPr>
              <a:t> </a:t>
            </a:r>
            <a:r>
              <a:rPr sz="1227" b="1" spc="-3" dirty="0">
                <a:latin typeface="Times New Roman"/>
                <a:cs typeface="Times New Roman"/>
              </a:rPr>
              <a:t>Subestación</a:t>
            </a:r>
            <a:r>
              <a:rPr sz="1227" b="1" spc="3" dirty="0">
                <a:latin typeface="Times New Roman"/>
                <a:cs typeface="Times New Roman"/>
              </a:rPr>
              <a:t> </a:t>
            </a:r>
            <a:r>
              <a:rPr sz="1227" b="1" spc="-7" dirty="0">
                <a:latin typeface="Times New Roman"/>
                <a:cs typeface="Times New Roman"/>
              </a:rPr>
              <a:t>de</a:t>
            </a:r>
            <a:r>
              <a:rPr sz="1227" b="1" dirty="0">
                <a:latin typeface="Times New Roman"/>
                <a:cs typeface="Times New Roman"/>
              </a:rPr>
              <a:t> </a:t>
            </a:r>
            <a:r>
              <a:rPr sz="1227" b="1" spc="-3" dirty="0">
                <a:latin typeface="Times New Roman"/>
                <a:cs typeface="Times New Roman"/>
              </a:rPr>
              <a:t>transmisión.</a:t>
            </a:r>
            <a:endParaRPr sz="1227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27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587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11741727" cy="189688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/>
            <a:r>
              <a:rPr sz="1636" b="1" spc="-3" dirty="0">
                <a:cs typeface="Times New Roman"/>
              </a:rPr>
              <a:t>9.2.2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Distribución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Primaria</a:t>
            </a:r>
            <a:endParaRPr lang="es-ES" sz="1636" b="1" spc="-3" dirty="0">
              <a:cs typeface="Times New Roman"/>
            </a:endParaRPr>
          </a:p>
          <a:p>
            <a:pPr algn="just"/>
            <a:endParaRPr sz="1636" b="1" i="1" u="sng" dirty="0">
              <a:cs typeface="Times New Roman"/>
            </a:endParaRPr>
          </a:p>
          <a:p>
            <a:pPr marR="3464" algn="just">
              <a:lnSpc>
                <a:spcPct val="110100"/>
              </a:lnSpc>
              <a:spcBef>
                <a:spcPts val="20"/>
              </a:spcBef>
            </a:pPr>
            <a:r>
              <a:rPr sz="1636" b="1" i="1" u="sng" spc="-3" dirty="0">
                <a:cs typeface="Times New Roman"/>
              </a:rPr>
              <a:t>Una subestación </a:t>
            </a:r>
            <a:r>
              <a:rPr sz="1636" b="1" i="1" u="sng" dirty="0">
                <a:cs typeface="Times New Roman"/>
              </a:rPr>
              <a:t>de distribución </a:t>
            </a:r>
            <a:r>
              <a:rPr sz="1636" b="1" i="1" u="sng" spc="-3" dirty="0">
                <a:cs typeface="Times New Roman"/>
              </a:rPr>
              <a:t>transfiere </a:t>
            </a:r>
            <a:r>
              <a:rPr sz="1636" b="1" i="1" u="sng" dirty="0">
                <a:cs typeface="Times New Roman"/>
              </a:rPr>
              <a:t>potencia </a:t>
            </a:r>
            <a:r>
              <a:rPr sz="1636" b="1" i="1" u="sng" spc="-3" dirty="0">
                <a:cs typeface="Times New Roman"/>
              </a:rPr>
              <a:t>eléctrica </a:t>
            </a:r>
            <a:r>
              <a:rPr sz="1636" b="1" i="1" u="sng" dirty="0">
                <a:cs typeface="Times New Roman"/>
              </a:rPr>
              <a:t>del </a:t>
            </a:r>
            <a:r>
              <a:rPr sz="1636" b="1" i="1" u="sng" spc="-3" dirty="0">
                <a:cs typeface="Times New Roman"/>
              </a:rPr>
              <a:t>sistema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transmisión al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distribución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área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específica.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No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económico</a:t>
            </a:r>
            <a:r>
              <a:rPr sz="1636" b="1" i="1" u="sng" dirty="0">
                <a:cs typeface="Times New Roman"/>
              </a:rPr>
              <a:t> ni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seguro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suministrar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electricidad </a:t>
            </a:r>
            <a:r>
              <a:rPr sz="1636" b="1" i="1" u="sng" dirty="0">
                <a:cs typeface="Times New Roman"/>
              </a:rPr>
              <a:t>a los </a:t>
            </a:r>
            <a:r>
              <a:rPr sz="1636" b="1" i="1" u="sng" spc="-3" dirty="0">
                <a:cs typeface="Times New Roman"/>
              </a:rPr>
              <a:t>consumidores </a:t>
            </a:r>
            <a:r>
              <a:rPr sz="1636" b="1" i="1" u="sng" dirty="0">
                <a:cs typeface="Times New Roman"/>
              </a:rPr>
              <a:t>a partir de la red de transmisión</a:t>
            </a:r>
            <a:r>
              <a:rPr sz="1636" dirty="0">
                <a:cs typeface="Times New Roman"/>
              </a:rPr>
              <a:t>, a menos que dichos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consumidores posean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capacidad instalada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alrededor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1.0 </a:t>
            </a:r>
            <a:r>
              <a:rPr sz="1636" spc="-3" dirty="0">
                <a:cs typeface="Times New Roman"/>
              </a:rPr>
              <a:t>MVA, tales como los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Usuarios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No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Regulados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(UNR).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Por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tanto,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estaciones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reducen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 </a:t>
            </a:r>
            <a:r>
              <a:rPr sz="1636" spc="-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nivel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</a:t>
            </a:r>
            <a:r>
              <a:rPr sz="1636" dirty="0">
                <a:cs typeface="Times New Roman"/>
              </a:rPr>
              <a:t> 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media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cuyo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valor</a:t>
            </a:r>
            <a:r>
              <a:rPr sz="1636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</a:t>
            </a:r>
            <a:r>
              <a:rPr sz="1636" b="1" dirty="0">
                <a:cs typeface="Times New Roman"/>
              </a:rPr>
              <a:t> 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</a:t>
            </a:r>
            <a:r>
              <a:rPr lang="es-ES" sz="1636" b="1" spc="-3" dirty="0">
                <a:cs typeface="Times New Roman"/>
              </a:rPr>
              <a:t>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es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 1</a:t>
            </a:r>
            <a:r>
              <a:rPr lang="es-ES" sz="1636" b="1" dirty="0">
                <a:cs typeface="Times New Roman"/>
              </a:rPr>
              <a:t>3</a:t>
            </a:r>
            <a:r>
              <a:rPr sz="1636" b="1" dirty="0">
                <a:cs typeface="Times New Roman"/>
              </a:rPr>
              <a:t>,</a:t>
            </a:r>
            <a:r>
              <a:rPr lang="es-ES" sz="1636" b="1" dirty="0">
                <a:cs typeface="Times New Roman"/>
              </a:rPr>
              <a:t>200</a:t>
            </a:r>
            <a:r>
              <a:rPr sz="1636" b="1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V y 33,000V</a:t>
            </a:r>
            <a:r>
              <a:rPr sz="1636" b="1" dirty="0">
                <a:cs typeface="Times New Roman"/>
              </a:rPr>
              <a:t> ó </a:t>
            </a:r>
            <a:r>
              <a:rPr sz="1636" b="1" spc="-3" dirty="0">
                <a:cs typeface="Times New Roman"/>
              </a:rPr>
              <a:t>1</a:t>
            </a:r>
            <a:r>
              <a:rPr lang="es-ES" sz="1636" b="1" spc="-3" dirty="0">
                <a:cs typeface="Times New Roman"/>
              </a:rPr>
              <a:t>3.2</a:t>
            </a:r>
            <a:r>
              <a:rPr sz="1636" b="1" spc="-3" dirty="0">
                <a:cs typeface="Times New Roman"/>
              </a:rPr>
              <a:t> kV</a:t>
            </a:r>
            <a:r>
              <a:rPr lang="es-ES" sz="1636" b="1" spc="-3" dirty="0">
                <a:cs typeface="Times New Roman"/>
              </a:rPr>
              <a:t> y 33kV</a:t>
            </a:r>
            <a:r>
              <a:rPr sz="1636" spc="-3" dirty="0">
                <a:cs typeface="Times New Roman"/>
              </a:rPr>
              <a:t>. </a:t>
            </a:r>
            <a:r>
              <a:rPr sz="1636" spc="-10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9.03 </a:t>
            </a:r>
            <a:r>
              <a:rPr sz="1636" spc="-3" dirty="0">
                <a:cs typeface="Times New Roman"/>
              </a:rPr>
              <a:t>representa el diagrama unifilar </a:t>
            </a:r>
            <a:r>
              <a:rPr sz="1636" dirty="0">
                <a:cs typeface="Times New Roman"/>
              </a:rPr>
              <a:t>de una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 </a:t>
            </a:r>
            <a:r>
              <a:rPr sz="1636" dirty="0">
                <a:cs typeface="Times New Roman"/>
              </a:rPr>
              <a:t>de distribución </a:t>
            </a:r>
            <a:r>
              <a:rPr sz="1636" spc="-3" dirty="0">
                <a:cs typeface="Times New Roman"/>
              </a:rPr>
              <a:t>primaria: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064" y="5870864"/>
            <a:ext cx="11741727" cy="81434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598" algn="ctr"/>
            <a:r>
              <a:rPr sz="1636" dirty="0" err="1">
                <a:cs typeface="Times New Roman"/>
              </a:rPr>
              <a:t>Figura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9.03: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unifilar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7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primaria.</a:t>
            </a:r>
            <a:endParaRPr sz="1636" dirty="0">
              <a:cs typeface="Times New Roman"/>
            </a:endParaRPr>
          </a:p>
          <a:p>
            <a:pPr marL="8659" marR="3464" indent="-433" algn="just">
              <a:lnSpc>
                <a:spcPct val="110000"/>
              </a:lnSpc>
            </a:pPr>
            <a:r>
              <a:rPr sz="1636" spc="-7" dirty="0">
                <a:cs typeface="Times New Roman"/>
              </a:rPr>
              <a:t>La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entrada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subestación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consiste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uno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más</a:t>
            </a:r>
            <a:r>
              <a:rPr sz="1636" spc="4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circuitos</a:t>
            </a:r>
            <a:r>
              <a:rPr sz="1636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transmisión. </a:t>
            </a:r>
            <a:r>
              <a:rPr sz="1636" spc="-194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16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salida</a:t>
            </a:r>
            <a:r>
              <a:rPr sz="1636" spc="17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consiste</a:t>
            </a:r>
            <a:r>
              <a:rPr sz="1636" spc="16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6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uno</a:t>
            </a:r>
            <a:r>
              <a:rPr sz="1636" spc="17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16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más</a:t>
            </a:r>
            <a:r>
              <a:rPr sz="1636" spc="16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alimentadores</a:t>
            </a:r>
            <a:r>
              <a:rPr sz="1636" spc="17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6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distribución.</a:t>
            </a:r>
            <a:r>
              <a:rPr sz="1636" spc="17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Estos</a:t>
            </a:r>
            <a:r>
              <a:rPr sz="1636" spc="16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alimentadores</a:t>
            </a:r>
            <a:r>
              <a:rPr sz="1636" spc="17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6773" y="2190049"/>
            <a:ext cx="5715000" cy="368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6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7"/>
            <a:ext cx="11793682" cy="249378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4762" algn="just">
              <a:lnSpc>
                <a:spcPct val="111000"/>
              </a:lnSpc>
              <a:spcBef>
                <a:spcPts val="791"/>
              </a:spcBef>
            </a:pPr>
            <a:r>
              <a:rPr sz="1636" dirty="0">
                <a:cs typeface="Times New Roman"/>
              </a:rPr>
              <a:t>media tensión </a:t>
            </a:r>
            <a:r>
              <a:rPr sz="1636" spc="-3" dirty="0">
                <a:cs typeface="Times New Roman"/>
              </a:rPr>
              <a:t>son distribuidos </a:t>
            </a:r>
            <a:r>
              <a:rPr sz="1636" dirty="0">
                <a:cs typeface="Times New Roman"/>
              </a:rPr>
              <a:t>sobre </a:t>
            </a:r>
            <a:r>
              <a:rPr sz="1636" spc="-3" dirty="0">
                <a:cs typeface="Times New Roman"/>
              </a:rPr>
              <a:t>estructuras aéreas, </a:t>
            </a:r>
            <a:r>
              <a:rPr sz="1636" dirty="0">
                <a:cs typeface="Times New Roman"/>
              </a:rPr>
              <a:t>a lo largo de </a:t>
            </a:r>
            <a:r>
              <a:rPr sz="1636" spc="-3" dirty="0">
                <a:cs typeface="Times New Roman"/>
              </a:rPr>
              <a:t>las calles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ciudad;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bien,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algunos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casos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instalan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soterrados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distribución.</a:t>
            </a:r>
            <a:endParaRPr sz="1636" dirty="0">
              <a:cs typeface="Times New Roman"/>
            </a:endParaRPr>
          </a:p>
          <a:p>
            <a:pPr marR="3464" algn="just">
              <a:lnSpc>
                <a:spcPct val="110000"/>
              </a:lnSpc>
            </a:pPr>
            <a:r>
              <a:rPr sz="1636" dirty="0">
                <a:cs typeface="Times New Roman"/>
              </a:rPr>
              <a:t>En </a:t>
            </a:r>
            <a:r>
              <a:rPr sz="1636" spc="-3" dirty="0">
                <a:cs typeface="Times New Roman"/>
              </a:rPr>
              <a:t>adición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cambiar el </a:t>
            </a:r>
            <a:r>
              <a:rPr sz="1636" dirty="0">
                <a:cs typeface="Times New Roman"/>
              </a:rPr>
              <a:t>nivel de tensión, </a:t>
            </a:r>
            <a:r>
              <a:rPr sz="1636" spc="-3" dirty="0">
                <a:cs typeface="Times New Roman"/>
              </a:rPr>
              <a:t>el trabajo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las subestaciones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distribución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consiste en aislar fallas </a:t>
            </a:r>
            <a:r>
              <a:rPr sz="1636" spc="-7" dirty="0">
                <a:cs typeface="Times New Roman"/>
              </a:rPr>
              <a:t>ya </a:t>
            </a:r>
            <a:r>
              <a:rPr sz="1636" dirty="0">
                <a:cs typeface="Times New Roman"/>
              </a:rPr>
              <a:t>sea </a:t>
            </a:r>
            <a:r>
              <a:rPr sz="1636" spc="-3" dirty="0">
                <a:cs typeface="Times New Roman"/>
              </a:rPr>
              <a:t>en el sistema </a:t>
            </a:r>
            <a:r>
              <a:rPr sz="1636" dirty="0">
                <a:cs typeface="Times New Roman"/>
              </a:rPr>
              <a:t>de transmisión o de distribución. </a:t>
            </a:r>
            <a:r>
              <a:rPr sz="1636" spc="-3" dirty="0">
                <a:cs typeface="Times New Roman"/>
              </a:rPr>
              <a:t>También son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utilizadas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regular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medio</a:t>
            </a:r>
            <a:r>
              <a:rPr sz="1636" spc="1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inyección</a:t>
            </a:r>
            <a:r>
              <a:rPr sz="1636" spc="20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reactivos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través</a:t>
            </a:r>
            <a:r>
              <a:rPr sz="1636" spc="1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bancos</a:t>
            </a:r>
            <a:r>
              <a:rPr sz="1636" spc="1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endParaRPr sz="1636" dirty="0">
              <a:cs typeface="Times New Roman"/>
            </a:endParaRPr>
          </a:p>
          <a:p>
            <a:pPr algn="just">
              <a:spcBef>
                <a:spcPts val="106"/>
              </a:spcBef>
            </a:pPr>
            <a:r>
              <a:rPr sz="1636" spc="-3" dirty="0">
                <a:cs typeface="Times New Roman"/>
              </a:rPr>
              <a:t>capacitores.</a:t>
            </a:r>
            <a:endParaRPr sz="1636" dirty="0">
              <a:cs typeface="Times New Roman"/>
            </a:endParaRPr>
          </a:p>
          <a:p>
            <a:pPr marR="3464" algn="just">
              <a:lnSpc>
                <a:spcPct val="110000"/>
              </a:lnSpc>
            </a:pPr>
            <a:r>
              <a:rPr sz="1636" b="1" i="1" u="sng" dirty="0">
                <a:cs typeface="Times New Roman"/>
              </a:rPr>
              <a:t>En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países</a:t>
            </a:r>
            <a:r>
              <a:rPr sz="1636" b="1" i="1" u="sng" dirty="0">
                <a:cs typeface="Times New Roman"/>
              </a:rPr>
              <a:t> desarrollados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suelen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instalar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subestaciones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distribución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dentro</a:t>
            </a:r>
            <a:r>
              <a:rPr sz="1636" b="1" i="1" u="sng" dirty="0">
                <a:cs typeface="Times New Roman"/>
              </a:rPr>
              <a:t> de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edificaciones </a:t>
            </a:r>
            <a:r>
              <a:rPr sz="1636" b="1" i="1" u="sng" dirty="0">
                <a:cs typeface="Times New Roman"/>
              </a:rPr>
              <a:t>que aparentar </a:t>
            </a:r>
            <a:r>
              <a:rPr sz="1636" b="1" i="1" u="sng" spc="-3" dirty="0">
                <a:cs typeface="Times New Roman"/>
              </a:rPr>
              <a:t>ser viviendas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 con </a:t>
            </a:r>
            <a:r>
              <a:rPr sz="1636" b="1" i="1" u="sng" spc="-3" dirty="0">
                <a:cs typeface="Times New Roman"/>
              </a:rPr>
              <a:t>sistemas soterrados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distribución. </a:t>
            </a:r>
            <a:r>
              <a:rPr sz="1636" spc="-10" dirty="0">
                <a:cs typeface="Times New Roman"/>
              </a:rPr>
              <a:t>La 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subestación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este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tipo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ciudad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Scarborough,</a:t>
            </a:r>
            <a:endParaRPr sz="1636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10"/>
              </a:spcBef>
            </a:pPr>
            <a:r>
              <a:rPr sz="1636" spc="-3" dirty="0">
                <a:cs typeface="Times New Roman"/>
              </a:rPr>
              <a:t>provincia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Ontario, Canadá.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9.04 muestra una </a:t>
            </a:r>
            <a:r>
              <a:rPr sz="1636" spc="-3" dirty="0">
                <a:cs typeface="Times New Roman"/>
              </a:rPr>
              <a:t>fotografía </a:t>
            </a:r>
            <a:r>
              <a:rPr sz="1636" dirty="0">
                <a:cs typeface="Times New Roman"/>
              </a:rPr>
              <a:t>de una </a:t>
            </a:r>
            <a:r>
              <a:rPr sz="1636" spc="-3" dirty="0">
                <a:cs typeface="Times New Roman"/>
              </a:rPr>
              <a:t>subestación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primaria </a:t>
            </a:r>
            <a:r>
              <a:rPr sz="1636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camuflada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residencia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familiar: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945" y="5121054"/>
            <a:ext cx="11793681" cy="1620391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algn="ctr">
              <a:spcBef>
                <a:spcPts val="72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9.04: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distribución primaria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para </a:t>
            </a:r>
            <a:r>
              <a:rPr sz="1636" b="1" spc="-3" dirty="0">
                <a:cs typeface="Times New Roman"/>
              </a:rPr>
              <a:t>interiores.</a:t>
            </a:r>
            <a:endParaRPr sz="1636" b="1" dirty="0">
              <a:cs typeface="Times New Roman"/>
            </a:endParaRPr>
          </a:p>
          <a:p>
            <a:pPr marL="8659" algn="just"/>
            <a:r>
              <a:rPr sz="1636" b="1" spc="-3" dirty="0">
                <a:cs typeface="Times New Roman"/>
              </a:rPr>
              <a:t>9.2.3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Conmutación</a:t>
            </a:r>
            <a:endParaRPr sz="1636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10"/>
              </a:spcBef>
            </a:pPr>
            <a:r>
              <a:rPr sz="1636" b="1" i="1" u="sng" dirty="0">
                <a:cs typeface="Times New Roman"/>
              </a:rPr>
              <a:t>Existe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tercer</a:t>
            </a:r>
            <a:r>
              <a:rPr sz="1636" b="1" i="1" u="sng" dirty="0">
                <a:cs typeface="Times New Roman"/>
              </a:rPr>
              <a:t> tipo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7" dirty="0">
                <a:cs typeface="Times New Roman"/>
              </a:rPr>
              <a:t>de</a:t>
            </a:r>
            <a:r>
              <a:rPr sz="1636" b="1" i="1" u="sng" spc="-3" dirty="0">
                <a:cs typeface="Times New Roman"/>
              </a:rPr>
              <a:t> subestación</a:t>
            </a:r>
            <a:r>
              <a:rPr sz="1636" b="1" i="1" u="sng" dirty="0">
                <a:cs typeface="Times New Roman"/>
              </a:rPr>
              <a:t> que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denomina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Subestación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7" dirty="0">
                <a:cs typeface="Times New Roman"/>
              </a:rPr>
              <a:t>de</a:t>
            </a:r>
            <a:r>
              <a:rPr sz="1636" b="1" i="1" u="sng" spc="-3" dirty="0">
                <a:cs typeface="Times New Roman"/>
              </a:rPr>
              <a:t> Conmutación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(“Switching Substation”) </a:t>
            </a:r>
            <a:r>
              <a:rPr sz="1636" b="1" i="1" u="sng" dirty="0">
                <a:cs typeface="Times New Roman"/>
              </a:rPr>
              <a:t>que </a:t>
            </a:r>
            <a:r>
              <a:rPr sz="1636" b="1" i="1" u="sng" spc="-3" dirty="0">
                <a:cs typeface="Times New Roman"/>
              </a:rPr>
              <a:t>se caracteriza </a:t>
            </a:r>
            <a:r>
              <a:rPr sz="1636" b="1" i="1" u="sng" dirty="0">
                <a:cs typeface="Times New Roman"/>
              </a:rPr>
              <a:t>por no </a:t>
            </a:r>
            <a:r>
              <a:rPr sz="1636" b="1" i="1" u="sng" spc="-3" dirty="0">
                <a:cs typeface="Times New Roman"/>
              </a:rPr>
              <a:t>tener transformadores, operando </a:t>
            </a:r>
            <a:r>
              <a:rPr sz="1636" b="1" i="1" u="sng" dirty="0">
                <a:cs typeface="Times New Roman"/>
              </a:rPr>
              <a:t>por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tanto a una sola tensión </a:t>
            </a:r>
            <a:r>
              <a:rPr sz="1636" b="1" i="1" u="sng" spc="-7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transmisión</a:t>
            </a:r>
            <a:r>
              <a:rPr sz="1636" spc="-3" dirty="0">
                <a:cs typeface="Times New Roman"/>
              </a:rPr>
              <a:t>. </a:t>
            </a:r>
            <a:r>
              <a:rPr sz="1636" spc="-10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subestaciones de </a:t>
            </a:r>
            <a:r>
              <a:rPr sz="1636" spc="-3" dirty="0">
                <a:cs typeface="Times New Roman"/>
              </a:rPr>
              <a:t>conmutación se </a:t>
            </a:r>
            <a:r>
              <a:rPr sz="1636" dirty="0">
                <a:cs typeface="Times New Roman"/>
              </a:rPr>
              <a:t>utilizan </a:t>
            </a:r>
            <a:r>
              <a:rPr sz="1636" spc="-3" dirty="0">
                <a:cs typeface="Times New Roman"/>
              </a:rPr>
              <a:t>como </a:t>
            </a:r>
            <a:r>
              <a:rPr sz="1636" dirty="0">
                <a:cs typeface="Times New Roman"/>
              </a:rPr>
              <a:t> nodos </a:t>
            </a:r>
            <a:r>
              <a:rPr sz="1636" spc="-3" dirty="0">
                <a:cs typeface="Times New Roman"/>
              </a:rPr>
              <a:t>del sistema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recolección </a:t>
            </a:r>
            <a:r>
              <a:rPr sz="1636" dirty="0">
                <a:cs typeface="Times New Roman"/>
              </a:rPr>
              <a:t>y distribución de </a:t>
            </a:r>
            <a:r>
              <a:rPr sz="1636" spc="-3" dirty="0">
                <a:cs typeface="Times New Roman"/>
              </a:rPr>
              <a:t>energía </a:t>
            </a:r>
            <a:r>
              <a:rPr sz="1636" dirty="0">
                <a:cs typeface="Times New Roman"/>
              </a:rPr>
              <a:t>del sistema.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9.05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una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fotografía</a:t>
            </a:r>
            <a:r>
              <a:rPr sz="1636" spc="-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dirty="0">
                <a:cs typeface="Times New Roman"/>
              </a:rPr>
              <a:t> una</a:t>
            </a:r>
            <a:r>
              <a:rPr sz="1636" spc="-3" dirty="0">
                <a:cs typeface="Times New Roman"/>
              </a:rPr>
              <a:t> subestación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conmutación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exteriores:</a:t>
            </a:r>
            <a:endParaRPr sz="1636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8045" y="2545773"/>
            <a:ext cx="4364182" cy="257528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32183" y="4228323"/>
            <a:ext cx="781916" cy="103257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614" b="1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614" b="1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14" b="1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614" b="1" spc="-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14" b="1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614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878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" name="object 4"/>
          <p:cNvSpPr txBox="1"/>
          <p:nvPr/>
        </p:nvSpPr>
        <p:spPr>
          <a:xfrm>
            <a:off x="2822864" y="4883727"/>
            <a:ext cx="11845636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3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9.06: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Diagrama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unifilar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conmutación.</a:t>
            </a:r>
            <a:endParaRPr sz="1636" b="1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046" y="551111"/>
            <a:ext cx="4883727" cy="29298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9046" y="3158255"/>
            <a:ext cx="5247409" cy="1846491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275115">
              <a:spcBef>
                <a:spcPts val="68"/>
              </a:spcBef>
            </a:pPr>
            <a:r>
              <a:rPr sz="1636" b="1" spc="-3" dirty="0">
                <a:solidFill>
                  <a:srgbClr val="FFFFFF"/>
                </a:solidFill>
                <a:cs typeface="Times New Roman"/>
              </a:rPr>
              <a:t>Fuente:</a:t>
            </a:r>
            <a:r>
              <a:rPr sz="1636" b="1" spc="-14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FFFFFF"/>
                </a:solidFill>
                <a:cs typeface="Times New Roman"/>
              </a:rPr>
              <a:t>Google</a:t>
            </a:r>
            <a:r>
              <a:rPr sz="1636" b="1" spc="-1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FFFFFF"/>
                </a:solidFill>
                <a:cs typeface="Times New Roman"/>
              </a:rPr>
              <a:t>Images</a:t>
            </a:r>
            <a:endParaRPr sz="1636" dirty="0">
              <a:cs typeface="Times New Roman"/>
            </a:endParaRPr>
          </a:p>
          <a:p>
            <a:pPr>
              <a:spcBef>
                <a:spcPts val="14"/>
              </a:spcBef>
            </a:pPr>
            <a:endParaRPr sz="1636" dirty="0">
              <a:cs typeface="Times New Roman"/>
            </a:endParaRPr>
          </a:p>
          <a:p>
            <a:pPr marL="3464"/>
            <a:r>
              <a:rPr sz="1636" b="1" dirty="0">
                <a:cs typeface="Times New Roman"/>
              </a:rPr>
              <a:t>Figura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9.05: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conmutación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para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exteriores.</a:t>
            </a:r>
            <a:endParaRPr sz="1636" b="1" dirty="0">
              <a:cs typeface="Times New Roman"/>
            </a:endParaRPr>
          </a:p>
          <a:p>
            <a:pPr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 marL="8659" marR="3464">
              <a:lnSpc>
                <a:spcPct val="110000"/>
              </a:lnSpc>
            </a:pPr>
            <a:r>
              <a:rPr sz="1636" spc="-7" dirty="0">
                <a:cs typeface="Times New Roman"/>
              </a:rPr>
              <a:t>La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9.06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unifilar</a:t>
            </a:r>
            <a:r>
              <a:rPr sz="1636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conmutación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juego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barras </a:t>
            </a:r>
            <a:r>
              <a:rPr sz="1636" spc="-3" dirty="0">
                <a:cs typeface="Times New Roman"/>
              </a:rPr>
              <a:t>sencillo:</a:t>
            </a:r>
            <a:endParaRPr sz="1636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6454" y="551111"/>
            <a:ext cx="6338455" cy="402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59773"/>
            <a:ext cx="11741727" cy="6023211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502214" lvl="1" indent="-242448" algn="just">
              <a:lnSpc>
                <a:spcPts val="1964"/>
              </a:lnSpc>
              <a:buAutoNum type="arabicPeriod" startAt="3"/>
              <a:tabLst>
                <a:tab pos="502647" algn="l"/>
              </a:tabLst>
            </a:pPr>
            <a:r>
              <a:rPr sz="1636" b="1" spc="-3" dirty="0" err="1">
                <a:cs typeface="Times New Roman"/>
              </a:rPr>
              <a:t>Conexiones</a:t>
            </a:r>
            <a:r>
              <a:rPr sz="1636" b="1" dirty="0">
                <a:cs typeface="Times New Roman"/>
              </a:rPr>
              <a:t> en </a:t>
            </a:r>
            <a:r>
              <a:rPr sz="1636" b="1" spc="-3" dirty="0">
                <a:cs typeface="Times New Roman"/>
              </a:rPr>
              <a:t>Subestaciones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Transmisión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y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Distribución</a:t>
            </a:r>
            <a:endParaRPr lang="es-ES" sz="1636" b="1" spc="-3" dirty="0">
              <a:cs typeface="Times New Roman"/>
            </a:endParaRPr>
          </a:p>
          <a:p>
            <a:pPr marL="502214" lvl="1" indent="-242448" algn="just">
              <a:lnSpc>
                <a:spcPts val="1964"/>
              </a:lnSpc>
              <a:buAutoNum type="arabicPeriod" startAt="3"/>
              <a:tabLst>
                <a:tab pos="502647" algn="l"/>
              </a:tabLst>
            </a:pPr>
            <a:endParaRPr sz="1636" dirty="0">
              <a:cs typeface="Times New Roman"/>
            </a:endParaRPr>
          </a:p>
          <a:p>
            <a:pPr marL="260199" marR="7360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spc="-3" dirty="0">
                <a:cs typeface="Times New Roman"/>
              </a:rPr>
              <a:t>circuitos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las subestaciones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transmisión y </a:t>
            </a:r>
            <a:r>
              <a:rPr sz="1636" spc="-3" dirty="0">
                <a:cs typeface="Times New Roman"/>
              </a:rPr>
              <a:t>distribución se </a:t>
            </a:r>
            <a:r>
              <a:rPr sz="1636" dirty="0">
                <a:cs typeface="Times New Roman"/>
              </a:rPr>
              <a:t>pueden dividir </a:t>
            </a:r>
            <a:r>
              <a:rPr sz="1636" spc="-3" dirty="0">
                <a:cs typeface="Times New Roman"/>
              </a:rPr>
              <a:t>en dos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grandes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grupos,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saber:</a:t>
            </a:r>
            <a:endParaRPr lang="es-ES" sz="1636" dirty="0">
              <a:cs typeface="Times New Roman"/>
            </a:endParaRPr>
          </a:p>
          <a:p>
            <a:pPr marL="260199" marR="7360" algn="just">
              <a:lnSpc>
                <a:spcPts val="1964"/>
              </a:lnSpc>
              <a:spcBef>
                <a:spcPts val="44"/>
              </a:spcBef>
            </a:pPr>
            <a:endParaRPr sz="1636" i="1" u="sng" dirty="0">
              <a:cs typeface="Times New Roman"/>
            </a:endParaRPr>
          </a:p>
          <a:p>
            <a:pPr marL="1159205" lvl="2" indent="-437272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1346453" algn="l"/>
              </a:tabLst>
            </a:pPr>
            <a:r>
              <a:rPr sz="1636" b="1" i="1" u="sng" spc="-3" dirty="0">
                <a:cs typeface="Times New Roman"/>
              </a:rPr>
              <a:t>Circuitos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Principales</a:t>
            </a:r>
            <a:endParaRPr sz="1636" b="1" i="1" u="sng" dirty="0">
              <a:cs typeface="Times New Roman"/>
            </a:endParaRPr>
          </a:p>
          <a:p>
            <a:pPr marL="1159205" lvl="2" indent="-437272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1346453" algn="l"/>
              </a:tabLst>
            </a:pPr>
            <a:r>
              <a:rPr sz="1636" b="1" i="1" u="sng" spc="-3" dirty="0" err="1">
                <a:cs typeface="Times New Roman"/>
              </a:rPr>
              <a:t>Circuitos</a:t>
            </a:r>
            <a:r>
              <a:rPr sz="1636" b="1" i="1" u="sng" spc="-14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Auxiliares</a:t>
            </a:r>
            <a:endParaRPr lang="es-ES" sz="1636" b="1" i="1" u="sng" spc="-3" dirty="0">
              <a:cs typeface="Times New Roman"/>
            </a:endParaRPr>
          </a:p>
          <a:p>
            <a:pPr marL="878441" lvl="2" indent="-156292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878874" algn="l"/>
              </a:tabLst>
            </a:pPr>
            <a:endParaRPr sz="1636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7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spc="-3" dirty="0">
                <a:cs typeface="Times New Roman"/>
              </a:rPr>
              <a:t>circuitos principales son los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utilizan </a:t>
            </a:r>
            <a:r>
              <a:rPr sz="1636" spc="-3" dirty="0">
                <a:cs typeface="Times New Roman"/>
              </a:rPr>
              <a:t>para transformación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distribución </a:t>
            </a:r>
            <a:r>
              <a:rPr sz="1636" dirty="0">
                <a:cs typeface="Times New Roman"/>
              </a:rPr>
              <a:t>de la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energía eléctrica. </a:t>
            </a:r>
            <a:r>
              <a:rPr sz="1636" spc="-7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conexiones de </a:t>
            </a:r>
            <a:r>
              <a:rPr sz="1636" spc="-3" dirty="0">
                <a:cs typeface="Times New Roman"/>
              </a:rPr>
              <a:t>los circuitos principales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conocen </a:t>
            </a:r>
            <a:r>
              <a:rPr sz="1636" dirty="0">
                <a:cs typeface="Times New Roman"/>
              </a:rPr>
              <a:t>como </a:t>
            </a:r>
            <a:r>
              <a:rPr sz="1636" b="1" i="1" spc="-3" dirty="0">
                <a:cs typeface="Times New Roman"/>
              </a:rPr>
              <a:t>sistemas </a:t>
            </a:r>
            <a:r>
              <a:rPr sz="1636" b="1" i="1" dirty="0">
                <a:cs typeface="Times New Roman"/>
              </a:rPr>
              <a:t>de </a:t>
            </a:r>
            <a:r>
              <a:rPr sz="1636" b="1" i="1" spc="3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barras</a:t>
            </a:r>
            <a:r>
              <a:rPr sz="1636" b="1" i="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eléctrica.</a:t>
            </a:r>
            <a:endParaRPr sz="1636" dirty="0">
              <a:cs typeface="Times New Roman"/>
            </a:endParaRPr>
          </a:p>
          <a:p>
            <a:pPr marL="260199" marR="6927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spc="-3" dirty="0">
                <a:cs typeface="Times New Roman"/>
              </a:rPr>
              <a:t>circuitos auxiliares se emplean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señalización, medición, control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protección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diferentes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componentes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potencia.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 marL="502214" lvl="1" indent="-242448" algn="just">
              <a:lnSpc>
                <a:spcPts val="1964"/>
              </a:lnSpc>
              <a:buAutoNum type="arabicPeriod" startAt="4"/>
              <a:tabLst>
                <a:tab pos="502647" algn="l"/>
              </a:tabLst>
            </a:pPr>
            <a:r>
              <a:rPr sz="1636" b="1" spc="-3" dirty="0">
                <a:cs typeface="Times New Roman"/>
              </a:rPr>
              <a:t>Sistemas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en </a:t>
            </a:r>
            <a:r>
              <a:rPr sz="1636" b="1" spc="-3" dirty="0" err="1">
                <a:cs typeface="Times New Roman"/>
              </a:rPr>
              <a:t>Subestaciones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Eléctricas</a:t>
            </a:r>
            <a:endParaRPr lang="es-ES" sz="1636" b="1" spc="-3" dirty="0">
              <a:cs typeface="Times New Roman"/>
            </a:endParaRPr>
          </a:p>
          <a:p>
            <a:pPr marL="502214" lvl="1" indent="-242448" algn="just">
              <a:lnSpc>
                <a:spcPts val="1964"/>
              </a:lnSpc>
              <a:buAutoNum type="arabicPeriod" startAt="4"/>
              <a:tabLst>
                <a:tab pos="502647" algn="l"/>
              </a:tabLst>
            </a:pPr>
            <a:endParaRPr sz="1636" dirty="0">
              <a:cs typeface="Times New Roman"/>
            </a:endParaRPr>
          </a:p>
          <a:p>
            <a:pPr marL="260199" marR="5628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Las</a:t>
            </a:r>
            <a:r>
              <a:rPr sz="1636" spc="11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subestaciones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1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transmisión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distribución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utilizan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diferentes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tipos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arreglos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conectar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circuitos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principales.</a:t>
            </a:r>
            <a:r>
              <a:rPr sz="1636" spc="10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Las</a:t>
            </a:r>
            <a:r>
              <a:rPr sz="1636" dirty="0">
                <a:cs typeface="Times New Roman"/>
              </a:rPr>
              <a:t> conexiones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más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empleadas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siguientes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L="260199" marR="5628" algn="just">
              <a:lnSpc>
                <a:spcPts val="1964"/>
              </a:lnSpc>
              <a:spcBef>
                <a:spcPts val="44"/>
              </a:spcBef>
            </a:pPr>
            <a:endParaRPr sz="1636" b="1" i="1" u="sng" dirty="0">
              <a:cs typeface="Times New Roman"/>
            </a:endParaRPr>
          </a:p>
          <a:p>
            <a:pPr marL="1221982" lvl="2" indent="-500049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1221982" algn="l"/>
              </a:tabLst>
            </a:pPr>
            <a:r>
              <a:rPr sz="1636" b="1" i="1" u="sng" spc="-3" dirty="0">
                <a:cs typeface="Times New Roman"/>
              </a:rPr>
              <a:t>Juego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 Sencillo</a:t>
            </a:r>
            <a:endParaRPr sz="1636" b="1" i="1" u="sng" dirty="0">
              <a:cs typeface="Times New Roman"/>
            </a:endParaRPr>
          </a:p>
          <a:p>
            <a:pPr marL="1221982" lvl="2" indent="-500049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1221982" algn="l"/>
              </a:tabLst>
            </a:pPr>
            <a:r>
              <a:rPr sz="1636" b="1" i="1" u="sng" spc="-3" dirty="0">
                <a:cs typeface="Times New Roman"/>
              </a:rPr>
              <a:t>Juego</a:t>
            </a:r>
            <a:r>
              <a:rPr sz="1636" b="1" i="1" u="sng" spc="-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spc="-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Doble</a:t>
            </a:r>
          </a:p>
          <a:p>
            <a:pPr marL="1221982" lvl="2" indent="-500049" algn="just">
              <a:lnSpc>
                <a:spcPts val="1964"/>
              </a:lnSpc>
              <a:spcBef>
                <a:spcPts val="106"/>
              </a:spcBef>
              <a:buAutoNum type="arabicPeriod"/>
              <a:tabLst>
                <a:tab pos="1221982" algn="l"/>
              </a:tabLst>
            </a:pPr>
            <a:r>
              <a:rPr sz="1636" b="1" i="1" u="sng" spc="-3" dirty="0">
                <a:cs typeface="Times New Roman"/>
              </a:rPr>
              <a:t>Juego</a:t>
            </a:r>
            <a:r>
              <a:rPr sz="1636" b="1" i="1" u="sng" dirty="0">
                <a:cs typeface="Times New Roman"/>
              </a:rPr>
              <a:t> de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Principal</a:t>
            </a:r>
            <a:r>
              <a:rPr sz="1636" b="1" i="1" u="sng" spc="10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-1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Transferencia</a:t>
            </a:r>
            <a:endParaRPr sz="1636" b="1" i="1" u="sng" dirty="0">
              <a:cs typeface="Times New Roman"/>
            </a:endParaRPr>
          </a:p>
          <a:p>
            <a:pPr marL="1221982" lvl="2" indent="-500049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1221982" algn="l"/>
              </a:tabLst>
            </a:pPr>
            <a:r>
              <a:rPr sz="1636" b="1" i="1" u="sng" spc="-3" dirty="0">
                <a:cs typeface="Times New Roman"/>
              </a:rPr>
              <a:t>Juego</a:t>
            </a:r>
            <a:r>
              <a:rPr sz="1636" b="1" i="1" u="sng" spc="-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spc="-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Triple</a:t>
            </a:r>
          </a:p>
          <a:p>
            <a:pPr marL="1221982" lvl="2" indent="-500049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1221982" algn="l"/>
              </a:tabLst>
            </a:pPr>
            <a:r>
              <a:rPr sz="1636" b="1" i="1" u="sng" spc="-3" dirty="0">
                <a:cs typeface="Times New Roman"/>
              </a:rPr>
              <a:t>Juego</a:t>
            </a:r>
            <a:r>
              <a:rPr sz="1636" b="1" i="1" u="sng" spc="-10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en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Anillo</a:t>
            </a:r>
          </a:p>
          <a:p>
            <a:pPr marL="1221982" lvl="2" indent="-500049" algn="just">
              <a:lnSpc>
                <a:spcPts val="1964"/>
              </a:lnSpc>
              <a:spcBef>
                <a:spcPts val="95"/>
              </a:spcBef>
              <a:buAutoNum type="arabicPeriod"/>
              <a:tabLst>
                <a:tab pos="1221982" algn="l"/>
              </a:tabLst>
            </a:pPr>
            <a:r>
              <a:rPr sz="1636" b="1" i="1" u="sng" spc="-3" dirty="0">
                <a:cs typeface="Times New Roman"/>
              </a:rPr>
              <a:t>Juego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3" dirty="0">
                <a:cs typeface="Times New Roman"/>
              </a:rPr>
              <a:t> Barras </a:t>
            </a:r>
            <a:r>
              <a:rPr sz="1636" b="1" i="1" u="sng" dirty="0">
                <a:cs typeface="Times New Roman"/>
              </a:rPr>
              <a:t>Doble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con</a:t>
            </a:r>
            <a:r>
              <a:rPr sz="1636" b="1" i="1" u="sng" spc="-3" dirty="0">
                <a:cs typeface="Times New Roman"/>
              </a:rPr>
              <a:t> Arreglo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lang="en-US" sz="1636" b="1" i="1" u="sng" spc="-3" dirty="0" err="1">
                <a:cs typeface="Times New Roman"/>
              </a:rPr>
              <a:t>interruptor</a:t>
            </a:r>
            <a:r>
              <a:rPr sz="1636" b="1" i="1" u="sng" dirty="0">
                <a:cs typeface="Times New Roman"/>
              </a:rPr>
              <a:t> y</a:t>
            </a:r>
            <a:r>
              <a:rPr sz="1636" b="1" i="1" u="sng" spc="-10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Medio</a:t>
            </a:r>
          </a:p>
        </p:txBody>
      </p:sp>
    </p:spTree>
    <p:extLst>
      <p:ext uri="{BB962C8B-B14F-4D97-AF65-F5344CB8AC3E}">
        <p14:creationId xmlns:p14="http://schemas.microsoft.com/office/powerpoint/2010/main" val="53340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9"/>
            <a:ext cx="11845636" cy="1291146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62777" algn="just">
              <a:lnSpc>
                <a:spcPts val="1964"/>
              </a:lnSpc>
            </a:pPr>
            <a:r>
              <a:rPr sz="1636" b="1" spc="-3" dirty="0">
                <a:cs typeface="Times New Roman"/>
              </a:rPr>
              <a:t>9.5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 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Sencillo</a:t>
            </a:r>
            <a:endParaRPr sz="1636" dirty="0">
              <a:cs typeface="Times New Roman"/>
            </a:endParaRPr>
          </a:p>
          <a:p>
            <a:pPr marL="62777" marR="3464" algn="just">
              <a:lnSpc>
                <a:spcPts val="1964"/>
              </a:lnSpc>
              <a:spcBef>
                <a:spcPts val="44"/>
              </a:spcBef>
            </a:pPr>
            <a:r>
              <a:rPr sz="1636" b="1" i="1" spc="-3" dirty="0">
                <a:cs typeface="Times New Roman"/>
              </a:rPr>
              <a:t>Es</a:t>
            </a:r>
            <a:r>
              <a:rPr sz="1636" b="1" i="1" spc="68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el</a:t>
            </a:r>
            <a:r>
              <a:rPr sz="1636" b="1" i="1" spc="68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más</a:t>
            </a:r>
            <a:r>
              <a:rPr sz="1636" b="1" i="1" spc="68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simple</a:t>
            </a:r>
            <a:r>
              <a:rPr sz="1636" b="1" i="1" spc="72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y</a:t>
            </a:r>
            <a:r>
              <a:rPr sz="1636" b="1" i="1" spc="55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económico</a:t>
            </a:r>
            <a:r>
              <a:rPr sz="1636" b="1" i="1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spc="6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6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conexiones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empleados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 </a:t>
            </a:r>
            <a:r>
              <a:rPr sz="1636" spc="-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transmisión </a:t>
            </a:r>
            <a:r>
              <a:rPr sz="1636" dirty="0">
                <a:cs typeface="Times New Roman"/>
              </a:rPr>
              <a:t>y distribución. Este tipo de arreglo </a:t>
            </a:r>
            <a:r>
              <a:rPr sz="1636" b="1" i="1" u="sng" spc="-3" dirty="0">
                <a:cs typeface="Times New Roman"/>
              </a:rPr>
              <a:t>se </a:t>
            </a:r>
            <a:r>
              <a:rPr sz="1636" b="1" i="1" u="sng" dirty="0">
                <a:cs typeface="Times New Roman"/>
              </a:rPr>
              <a:t>utiliza </a:t>
            </a:r>
            <a:r>
              <a:rPr sz="1636" b="1" i="1" u="sng" spc="7" dirty="0">
                <a:cs typeface="Times New Roman"/>
              </a:rPr>
              <a:t>en </a:t>
            </a:r>
            <a:r>
              <a:rPr sz="1636" b="1" i="1" u="sng" spc="-3" dirty="0">
                <a:cs typeface="Times New Roman"/>
              </a:rPr>
              <a:t>sistemas </a:t>
            </a:r>
            <a:r>
              <a:rPr sz="1636" b="1" i="1" u="sng" dirty="0">
                <a:cs typeface="Times New Roman"/>
              </a:rPr>
              <a:t>de media y baja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potencia</a:t>
            </a:r>
            <a:r>
              <a:rPr sz="1636" spc="-3" dirty="0">
                <a:cs typeface="Times New Roman"/>
              </a:rPr>
              <a:t>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 se permite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energizar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ciertos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circuitos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tiempo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determinado.</a:t>
            </a:r>
            <a:endParaRPr sz="1636" dirty="0">
              <a:cs typeface="Times New Roman"/>
            </a:endParaRPr>
          </a:p>
          <a:p>
            <a:pPr marL="62777" marR="4762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9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9.07 </a:t>
            </a:r>
            <a:r>
              <a:rPr sz="1636" spc="-3" dirty="0">
                <a:cs typeface="Times New Roman"/>
              </a:rPr>
              <a:t>representa el diagrama unifilar característico </a:t>
            </a:r>
            <a:r>
              <a:rPr sz="1636" dirty="0">
                <a:cs typeface="Times New Roman"/>
              </a:rPr>
              <a:t>de un </a:t>
            </a:r>
            <a:r>
              <a:rPr sz="1636" spc="-3" dirty="0">
                <a:cs typeface="Times New Roman"/>
              </a:rPr>
              <a:t>sistema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juego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dirty="0">
                <a:cs typeface="Times New Roman"/>
              </a:rPr>
              <a:t> sencillo de una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dirty="0">
                <a:cs typeface="Times New Roman"/>
              </a:rPr>
              <a:t> de transmisión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central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eléctrica:</a:t>
            </a:r>
            <a:endParaRPr sz="1636" dirty="0"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9637" y="1506683"/>
            <a:ext cx="7949045" cy="47785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18955" y="6285275"/>
            <a:ext cx="7065818" cy="26091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algn="ctr">
              <a:spcBef>
                <a:spcPts val="389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9.07: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Sistema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sencillo.</a:t>
            </a:r>
            <a:endParaRPr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0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702" y="311727"/>
            <a:ext cx="11845636" cy="84204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marR="127285">
              <a:lnSpc>
                <a:spcPct val="110700"/>
              </a:lnSpc>
              <a:spcBef>
                <a:spcPts val="757"/>
              </a:spcBef>
            </a:pPr>
            <a:r>
              <a:rPr sz="1636" b="1" spc="-3" dirty="0">
                <a:cs typeface="Times New Roman"/>
              </a:rPr>
              <a:t>9.6</a:t>
            </a:r>
            <a:r>
              <a:rPr sz="1636" b="1" spc="2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Sencillo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Interconexión </a:t>
            </a:r>
            <a:r>
              <a:rPr sz="1636" b="1" spc="-262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Barras</a:t>
            </a:r>
            <a:endParaRPr lang="es-ES" sz="1636" b="1" spc="-3" dirty="0">
              <a:cs typeface="Times New Roman"/>
            </a:endParaRPr>
          </a:p>
          <a:p>
            <a:pPr marL="260199" marR="3464" algn="just">
              <a:lnSpc>
                <a:spcPct val="110000"/>
              </a:lnSpc>
              <a:spcBef>
                <a:spcPts val="34"/>
              </a:spcBef>
            </a:pPr>
            <a:r>
              <a:rPr sz="1636" spc="-3" dirty="0">
                <a:cs typeface="Times New Roman"/>
              </a:rPr>
              <a:t>Un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arreglo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sencillo</a:t>
            </a:r>
            <a:r>
              <a:rPr sz="1636" dirty="0">
                <a:cs typeface="Times New Roman"/>
              </a:rPr>
              <a:t> muy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utilizado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aquel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que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0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 subdivide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dos secciones, a </a:t>
            </a:r>
            <a:r>
              <a:rPr sz="1636" spc="-3" dirty="0">
                <a:cs typeface="Times New Roman"/>
              </a:rPr>
              <a:t>través </a:t>
            </a:r>
            <a:r>
              <a:rPr sz="1636" dirty="0">
                <a:cs typeface="Times New Roman"/>
              </a:rPr>
              <a:t>de un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interconexión de </a:t>
            </a:r>
            <a:r>
              <a:rPr sz="1636" spc="-3" dirty="0">
                <a:cs typeface="Times New Roman"/>
              </a:rPr>
              <a:t>barras, como el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mostrado en</a:t>
            </a:r>
            <a:r>
              <a:rPr sz="1636" dirty="0">
                <a:cs typeface="Times New Roman"/>
              </a:rPr>
              <a:t> 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9.08: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4163" y="4973762"/>
            <a:ext cx="11636338" cy="1685858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36" dirty="0">
              <a:cs typeface="Times New Roman"/>
            </a:endParaRPr>
          </a:p>
          <a:p>
            <a:pPr marL="361507" algn="ctr">
              <a:spcBef>
                <a:spcPts val="385"/>
              </a:spcBef>
            </a:pPr>
            <a:r>
              <a:rPr sz="1636" b="1" spc="-3" dirty="0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9.08: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Sistema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barras </a:t>
            </a:r>
            <a:r>
              <a:rPr sz="1636" b="1" spc="-3" dirty="0">
                <a:cs typeface="Times New Roman"/>
              </a:rPr>
              <a:t>sencillo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interconexión</a:t>
            </a:r>
            <a:r>
              <a:rPr sz="1636" b="1" dirty="0">
                <a:cs typeface="Times New Roman"/>
              </a:rPr>
              <a:t> 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barras.</a:t>
            </a:r>
            <a:endParaRPr sz="1636" b="1" dirty="0">
              <a:cs typeface="Times New Roman"/>
            </a:endParaRPr>
          </a:p>
          <a:p>
            <a:pPr marL="8659">
              <a:spcBef>
                <a:spcPts val="474"/>
              </a:spcBef>
            </a:pPr>
            <a:r>
              <a:rPr sz="1636" dirty="0">
                <a:cs typeface="Times New Roman"/>
              </a:rPr>
              <a:t>Este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arreglo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presenta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ventajas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siguientes:</a:t>
            </a:r>
            <a:endParaRPr sz="1636" dirty="0">
              <a:cs typeface="Times New Roman"/>
            </a:endParaRPr>
          </a:p>
          <a:p>
            <a:pPr marL="736003" indent="-416708">
              <a:spcBef>
                <a:spcPts val="95"/>
              </a:spcBef>
              <a:buAutoNum type="arabicPeriod"/>
              <a:tabLst>
                <a:tab pos="736003" algn="l"/>
              </a:tabLst>
            </a:pPr>
            <a:r>
              <a:rPr sz="1636" b="1" i="1" u="sng" spc="-3" dirty="0">
                <a:cs typeface="Times New Roman"/>
              </a:rPr>
              <a:t>Mayor continuidad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servicio.</a:t>
            </a:r>
            <a:endParaRPr sz="1636" b="1" i="1" u="sng" dirty="0">
              <a:cs typeface="Times New Roman"/>
            </a:endParaRPr>
          </a:p>
          <a:p>
            <a:pPr marL="736003" indent="-416708">
              <a:spcBef>
                <a:spcPts val="99"/>
              </a:spcBef>
              <a:buAutoNum type="arabicPeriod"/>
              <a:tabLst>
                <a:tab pos="736003" algn="l"/>
              </a:tabLst>
            </a:pPr>
            <a:r>
              <a:rPr sz="1636" b="1" i="1" u="sng" spc="-3" dirty="0">
                <a:cs typeface="Times New Roman"/>
              </a:rPr>
              <a:t>Facilidad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mantenimiento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3" dirty="0">
                <a:cs typeface="Times New Roman"/>
              </a:rPr>
              <a:t> cada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porción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barras.</a:t>
            </a:r>
            <a:endParaRPr sz="1636" b="1" i="1" u="sng" dirty="0">
              <a:cs typeface="Times New Roman"/>
            </a:endParaRPr>
          </a:p>
          <a:p>
            <a:pPr marL="8659" marR="3464">
              <a:lnSpc>
                <a:spcPct val="110000"/>
              </a:lnSpc>
              <a:spcBef>
                <a:spcPts val="3"/>
              </a:spcBef>
            </a:pPr>
            <a:r>
              <a:rPr sz="1636" spc="-7" dirty="0">
                <a:cs typeface="Times New Roman"/>
              </a:rPr>
              <a:t>Las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desventajas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enunciadas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spc="55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sencillo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pueden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ser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referidas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cada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sección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divididas.</a:t>
            </a:r>
            <a:endParaRPr sz="1636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1136" y="1162747"/>
            <a:ext cx="7533409" cy="403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11793681" cy="1091284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>
                <a:cs typeface="Times New Roman"/>
              </a:rPr>
              <a:t>9.7</a:t>
            </a:r>
            <a:r>
              <a:rPr sz="1636" b="1" spc="262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 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Doble</a:t>
            </a:r>
            <a:endParaRPr sz="1636" dirty="0">
              <a:cs typeface="Times New Roman"/>
            </a:endParaRPr>
          </a:p>
          <a:p>
            <a:pPr marR="3464">
              <a:lnSpc>
                <a:spcPct val="110000"/>
              </a:lnSpc>
              <a:spcBef>
                <a:spcPts val="44"/>
              </a:spcBef>
              <a:tabLst>
                <a:tab pos="532087" algn="l"/>
                <a:tab pos="705697" algn="l"/>
                <a:tab pos="1122188" algn="l"/>
                <a:tab pos="1318311" algn="l"/>
                <a:tab pos="1653842" algn="l"/>
                <a:tab pos="1849965" algn="l"/>
                <a:tab pos="2225760" algn="l"/>
                <a:tab pos="2556961" algn="l"/>
                <a:tab pos="2845301" algn="l"/>
                <a:tab pos="3260927" algn="l"/>
                <a:tab pos="3607714" algn="l"/>
              </a:tabLst>
            </a:pPr>
            <a:r>
              <a:rPr sz="1636" b="1" i="1" u="sng" dirty="0">
                <a:cs typeface="Times New Roman"/>
              </a:rPr>
              <a:t>Con	</a:t>
            </a:r>
            <a:r>
              <a:rPr sz="1636" b="1" i="1" u="sng" spc="-3" dirty="0">
                <a:cs typeface="Times New Roman"/>
              </a:rPr>
              <a:t>e</a:t>
            </a:r>
            <a:r>
              <a:rPr sz="1636" b="1" i="1" u="sng" dirty="0">
                <a:cs typeface="Times New Roman"/>
              </a:rPr>
              <a:t>l	</a:t>
            </a:r>
            <a:r>
              <a:rPr sz="1636" b="1" i="1" u="sng" spc="-3" dirty="0">
                <a:cs typeface="Times New Roman"/>
              </a:rPr>
              <a:t>sis</a:t>
            </a:r>
            <a:r>
              <a:rPr sz="1636" b="1" i="1" u="sng" dirty="0">
                <a:cs typeface="Times New Roman"/>
              </a:rPr>
              <a:t>t</a:t>
            </a:r>
            <a:r>
              <a:rPr sz="1636" b="1" i="1" u="sng" spc="-10" dirty="0">
                <a:cs typeface="Times New Roman"/>
              </a:rPr>
              <a:t>e</a:t>
            </a:r>
            <a:r>
              <a:rPr sz="1636" b="1" i="1" u="sng" spc="7" dirty="0">
                <a:cs typeface="Times New Roman"/>
              </a:rPr>
              <a:t>m</a:t>
            </a:r>
            <a:r>
              <a:rPr sz="1636" b="1" i="1" u="sng" dirty="0">
                <a:cs typeface="Times New Roman"/>
              </a:rPr>
              <a:t>a	de	</a:t>
            </a:r>
            <a:r>
              <a:rPr sz="1636" b="1" i="1" u="sng" spc="-3" dirty="0">
                <a:cs typeface="Times New Roman"/>
              </a:rPr>
              <a:t>j</a:t>
            </a:r>
            <a:r>
              <a:rPr sz="1636" b="1" i="1" u="sng" dirty="0">
                <a:cs typeface="Times New Roman"/>
              </a:rPr>
              <a:t>u</a:t>
            </a:r>
            <a:r>
              <a:rPr sz="1636" b="1" i="1" u="sng" spc="-3" dirty="0">
                <a:cs typeface="Times New Roman"/>
              </a:rPr>
              <a:t>e</a:t>
            </a:r>
            <a:r>
              <a:rPr sz="1636" b="1" i="1" u="sng" dirty="0">
                <a:cs typeface="Times New Roman"/>
              </a:rPr>
              <a:t>go	de	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dirty="0">
                <a:cs typeface="Times New Roman"/>
              </a:rPr>
              <a:t>	doble	</a:t>
            </a:r>
            <a:r>
              <a:rPr sz="1636" b="1" i="1" u="sng" spc="-3" dirty="0">
                <a:cs typeface="Times New Roman"/>
              </a:rPr>
              <a:t>ca</a:t>
            </a:r>
            <a:r>
              <a:rPr sz="1636" b="1" i="1" u="sng" dirty="0">
                <a:cs typeface="Times New Roman"/>
              </a:rPr>
              <a:t>da	</a:t>
            </a:r>
            <a:r>
              <a:rPr sz="1636" b="1" i="1" u="sng" spc="-3" dirty="0">
                <a:cs typeface="Times New Roman"/>
              </a:rPr>
              <a:t>c</a:t>
            </a:r>
            <a:r>
              <a:rPr sz="1636" b="1" i="1" u="sng" dirty="0">
                <a:cs typeface="Times New Roman"/>
              </a:rPr>
              <a:t>ir</a:t>
            </a:r>
            <a:r>
              <a:rPr sz="1636" b="1" i="1" u="sng" spc="-7" dirty="0">
                <a:cs typeface="Times New Roman"/>
              </a:rPr>
              <a:t>c</a:t>
            </a:r>
            <a:r>
              <a:rPr sz="1636" b="1" i="1" u="sng" dirty="0">
                <a:cs typeface="Times New Roman"/>
              </a:rPr>
              <a:t>uito	p</a:t>
            </a:r>
            <a:r>
              <a:rPr sz="1636" b="1" i="1" u="sng" spc="7" dirty="0">
                <a:cs typeface="Times New Roman"/>
              </a:rPr>
              <a:t>u</a:t>
            </a:r>
            <a:r>
              <a:rPr sz="1636" b="1" i="1" u="sng" spc="-3" dirty="0">
                <a:cs typeface="Times New Roman"/>
              </a:rPr>
              <a:t>e</a:t>
            </a:r>
            <a:r>
              <a:rPr sz="1636" b="1" i="1" u="sng" dirty="0">
                <a:cs typeface="Times New Roman"/>
              </a:rPr>
              <a:t>de	</a:t>
            </a:r>
            <a:r>
              <a:rPr sz="1636" b="1" i="1" u="sng" spc="-3" dirty="0">
                <a:cs typeface="Times New Roman"/>
              </a:rPr>
              <a:t>a</a:t>
            </a:r>
            <a:r>
              <a:rPr sz="1636" b="1" i="1" u="sng" dirty="0">
                <a:cs typeface="Times New Roman"/>
              </a:rPr>
              <a:t>liment</a:t>
            </a:r>
            <a:r>
              <a:rPr sz="1636" b="1" i="1" u="sng" spc="-3" dirty="0">
                <a:cs typeface="Times New Roman"/>
              </a:rPr>
              <a:t>ar</a:t>
            </a:r>
            <a:r>
              <a:rPr sz="1636" b="1" i="1" u="sng" dirty="0">
                <a:cs typeface="Times New Roman"/>
              </a:rPr>
              <a:t>se  </a:t>
            </a:r>
            <a:r>
              <a:rPr sz="1636" b="1" i="1" u="sng" spc="-3" dirty="0">
                <a:cs typeface="Times New Roman"/>
              </a:rPr>
              <a:t>independientemente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partir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6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cada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uno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los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dos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juegos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spc="72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existentes</a:t>
            </a:r>
            <a:r>
              <a:rPr sz="1636" spc="-3" dirty="0">
                <a:cs typeface="Times New Roman"/>
              </a:rPr>
              <a:t>.</a:t>
            </a:r>
            <a:r>
              <a:rPr sz="1636" spc="68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Figura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9.09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unifilar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barras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dobles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 </a:t>
            </a:r>
            <a:r>
              <a:rPr sz="1636" dirty="0">
                <a:cs typeface="Times New Roman"/>
              </a:rPr>
              <a:t>de conmutación: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5137" y="5306370"/>
            <a:ext cx="11793680" cy="1343457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433" algn="ctr">
              <a:spcBef>
                <a:spcPts val="3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9.09: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Sistema</a:t>
            </a:r>
            <a:r>
              <a:rPr sz="1636" b="1" dirty="0">
                <a:cs typeface="Times New Roman"/>
              </a:rPr>
              <a:t> 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dirty="0">
                <a:cs typeface="Times New Roman"/>
              </a:rPr>
              <a:t> de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doble.</a:t>
            </a:r>
            <a:endParaRPr sz="1636" b="1" dirty="0">
              <a:cs typeface="Times New Roman"/>
            </a:endParaRPr>
          </a:p>
          <a:p>
            <a:pPr>
              <a:spcBef>
                <a:spcPts val="27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3"/>
              </a:spcBef>
            </a:pPr>
            <a:r>
              <a:rPr sz="1636" b="1" i="1" u="sng" dirty="0">
                <a:cs typeface="Times New Roman"/>
              </a:rPr>
              <a:t>En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dirty="0">
                <a:cs typeface="Times New Roman"/>
              </a:rPr>
              <a:t> Sistema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Juego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dirty="0">
                <a:cs typeface="Times New Roman"/>
              </a:rPr>
              <a:t> Doble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normalmente</a:t>
            </a:r>
            <a:r>
              <a:rPr sz="1636" b="1" i="1" u="sng" dirty="0">
                <a:cs typeface="Times New Roman"/>
              </a:rPr>
              <a:t> una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sola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está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energizada. Para energizar </a:t>
            </a:r>
            <a:r>
              <a:rPr sz="1636" b="1" i="1" u="sng" dirty="0">
                <a:cs typeface="Times New Roman"/>
              </a:rPr>
              <a:t>la otra barra </a:t>
            </a:r>
            <a:r>
              <a:rPr sz="1636" b="1" i="1" u="sng" spc="-3" dirty="0">
                <a:cs typeface="Times New Roman"/>
              </a:rPr>
              <a:t>se </a:t>
            </a:r>
            <a:r>
              <a:rPr sz="1636" b="1" i="1" u="sng" dirty="0">
                <a:cs typeface="Times New Roman"/>
              </a:rPr>
              <a:t>utiliza un </a:t>
            </a:r>
            <a:r>
              <a:rPr lang="en-US" sz="1636" b="1" i="1" u="sng" spc="-3" dirty="0" err="1">
                <a:cs typeface="Times New Roman"/>
              </a:rPr>
              <a:t>interruptor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conocido </a:t>
            </a:r>
            <a:r>
              <a:rPr sz="1636" b="1" i="1" u="sng" dirty="0" err="1">
                <a:cs typeface="Times New Roman"/>
              </a:rPr>
              <a:t>como</a:t>
            </a:r>
            <a:r>
              <a:rPr sz="1636" b="1" i="1" u="sng" dirty="0">
                <a:cs typeface="Times New Roman"/>
              </a:rPr>
              <a:t> </a:t>
            </a:r>
            <a:r>
              <a:rPr lang="en-US" sz="1636" b="1" i="1" u="sng" spc="-3" dirty="0" err="1">
                <a:cs typeface="Times New Roman"/>
              </a:rPr>
              <a:t>interruptor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acoplamiento </a:t>
            </a:r>
            <a:r>
              <a:rPr sz="1636" b="1" i="1" u="sng" dirty="0">
                <a:cs typeface="Times New Roman"/>
              </a:rPr>
              <a:t>de barras. </a:t>
            </a: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sistema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juego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barras </a:t>
            </a:r>
            <a:r>
              <a:rPr sz="1636" dirty="0">
                <a:cs typeface="Times New Roman"/>
              </a:rPr>
              <a:t>doble </a:t>
            </a:r>
            <a:r>
              <a:rPr sz="1636" spc="-3" dirty="0">
                <a:cs typeface="Times New Roman"/>
              </a:rPr>
              <a:t>facilita el mantenimiento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cada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spc="3" dirty="0">
                <a:cs typeface="Times New Roman"/>
              </a:rPr>
              <a:t> de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conservando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continuidad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servicio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alimentadores.</a:t>
            </a:r>
            <a:endParaRPr sz="1636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2864" y="1194955"/>
            <a:ext cx="6858000" cy="411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9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17864"/>
            <a:ext cx="5091545" cy="257354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lnSpc>
                <a:spcPts val="1964"/>
              </a:lnSpc>
            </a:pPr>
            <a:r>
              <a:rPr sz="1636" b="1" spc="-3" dirty="0">
                <a:cs typeface="Times New Roman"/>
              </a:rPr>
              <a:t>9.8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 Doble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 </a:t>
            </a:r>
            <a:r>
              <a:rPr sz="1636" b="1" dirty="0" err="1">
                <a:cs typeface="Times New Roman"/>
              </a:rPr>
              <a:t>Doble</a:t>
            </a:r>
            <a:r>
              <a:rPr sz="1636" b="1" spc="-3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interruptor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</a:pPr>
            <a:r>
              <a:rPr sz="1636" spc="-3" dirty="0">
                <a:cs typeface="Times New Roman"/>
              </a:rPr>
              <a:t>Otro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spc="92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doble,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8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provee</a:t>
            </a:r>
            <a:r>
              <a:rPr sz="1636" b="1" i="1" u="sng" spc="8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continuidad</a:t>
            </a:r>
            <a:r>
              <a:rPr sz="1636" b="1" i="1" u="sng" spc="9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8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servicio</a:t>
            </a:r>
            <a:r>
              <a:rPr sz="1636" b="1" i="1" u="sng" spc="10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7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facilidad</a:t>
            </a:r>
            <a:r>
              <a:rPr sz="1636" b="1" i="1" u="sng" spc="9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</a:p>
          <a:p>
            <a:pPr marR="3464" algn="just">
              <a:lnSpc>
                <a:spcPts val="1964"/>
              </a:lnSpc>
            </a:pPr>
            <a:r>
              <a:rPr sz="1636" b="1" i="1" u="sng" spc="-3" dirty="0">
                <a:cs typeface="Times New Roman"/>
              </a:rPr>
              <a:t>mantenimiento </a:t>
            </a:r>
            <a:r>
              <a:rPr sz="1636" b="1" i="1" u="sng" dirty="0">
                <a:cs typeface="Times New Roman"/>
              </a:rPr>
              <a:t>a </a:t>
            </a:r>
            <a:r>
              <a:rPr sz="1636" b="1" i="1" u="sng" spc="-3" dirty="0" err="1">
                <a:cs typeface="Times New Roman"/>
              </a:rPr>
              <a:t>los</a:t>
            </a:r>
            <a:r>
              <a:rPr sz="1636" b="1" i="1" u="sng" spc="-3" dirty="0">
                <a:cs typeface="Times New Roman"/>
              </a:rPr>
              <a:t> </a:t>
            </a:r>
            <a:r>
              <a:rPr lang="en-US" sz="1636" b="1" i="1" u="sng" spc="-3" dirty="0" err="1">
                <a:cs typeface="Times New Roman"/>
              </a:rPr>
              <a:t>interruptor</a:t>
            </a:r>
            <a:r>
              <a:rPr sz="1636" b="1" i="1" u="sng" spc="-3" dirty="0" err="1">
                <a:cs typeface="Times New Roman"/>
              </a:rPr>
              <a:t>es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línea, es el sistema </a:t>
            </a:r>
            <a:r>
              <a:rPr sz="1636" b="1" i="1" u="sng" dirty="0">
                <a:cs typeface="Times New Roman"/>
              </a:rPr>
              <a:t>de juego de </a:t>
            </a:r>
            <a:r>
              <a:rPr sz="1636" b="1" i="1" u="sng" spc="-3" dirty="0">
                <a:cs typeface="Times New Roman"/>
              </a:rPr>
              <a:t>barras </a:t>
            </a:r>
            <a:r>
              <a:rPr sz="1636" b="1" i="1" u="sng" dirty="0">
                <a:cs typeface="Times New Roman"/>
              </a:rPr>
              <a:t>doble </a:t>
            </a:r>
            <a:r>
              <a:rPr sz="1636" b="1" i="1" u="sng" spc="-3" dirty="0">
                <a:cs typeface="Times New Roman"/>
              </a:rPr>
              <a:t>con </a:t>
            </a:r>
            <a:r>
              <a:rPr sz="1636" b="1" i="1" u="sng" dirty="0" err="1">
                <a:cs typeface="Times New Roman"/>
              </a:rPr>
              <a:t>dobles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 </a:t>
            </a:r>
            <a:r>
              <a:rPr lang="en-US" sz="1636" b="1" i="1" u="sng" spc="-3" dirty="0" err="1">
                <a:cs typeface="Times New Roman"/>
              </a:rPr>
              <a:t>interruptor</a:t>
            </a:r>
            <a:r>
              <a:rPr sz="1636" b="1" i="1" u="sng" spc="-3" dirty="0" err="1">
                <a:cs typeface="Times New Roman"/>
              </a:rPr>
              <a:t>es</a:t>
            </a:r>
            <a:r>
              <a:rPr sz="1636" b="1" i="1" u="sng" spc="-3" dirty="0">
                <a:cs typeface="Times New Roman"/>
              </a:rPr>
              <a:t>. </a:t>
            </a:r>
            <a:r>
              <a:rPr sz="1636" dirty="0">
                <a:cs typeface="Times New Roman"/>
              </a:rPr>
              <a:t>Este sistema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un tanto </a:t>
            </a:r>
            <a:r>
              <a:rPr sz="1636" spc="-3" dirty="0">
                <a:cs typeface="Times New Roman"/>
              </a:rPr>
              <a:t>costoso, empleándose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generalmente en</a:t>
            </a:r>
            <a:r>
              <a:rPr sz="1636" spc="19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instalaciones 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gran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potencia</a:t>
            </a:r>
            <a:r>
              <a:rPr sz="1636" dirty="0">
                <a:cs typeface="Times New Roman"/>
              </a:rPr>
              <a:t>.</a:t>
            </a:r>
            <a:r>
              <a:rPr sz="1636" spc="48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Figura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9.10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unifilar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sistema</a:t>
            </a:r>
            <a:r>
              <a:rPr sz="1636" spc="3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juego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barras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dobles,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3" dirty="0">
                <a:cs typeface="Times New Roman"/>
              </a:rPr>
              <a:t> </a:t>
            </a:r>
            <a:r>
              <a:rPr lang="en-US" sz="1636" dirty="0" err="1">
                <a:cs typeface="Times New Roman"/>
              </a:rPr>
              <a:t>interruptor</a:t>
            </a:r>
            <a:r>
              <a:rPr sz="1636" dirty="0" err="1">
                <a:cs typeface="Times New Roman"/>
              </a:rPr>
              <a:t>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dobles,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subestación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conmutación:</a:t>
            </a:r>
            <a:endParaRPr sz="1636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6682" y="415636"/>
            <a:ext cx="6546273" cy="473028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70216" y="5351318"/>
            <a:ext cx="4870180" cy="2811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27" b="1" dirty="0">
                <a:cs typeface="Times New Roman"/>
              </a:rPr>
              <a:t>Figura </a:t>
            </a:r>
            <a:r>
              <a:rPr lang="es-ES" sz="1227" b="1" spc="-3" dirty="0">
                <a:cs typeface="Times New Roman"/>
              </a:rPr>
              <a:t>9.10:</a:t>
            </a:r>
            <a:r>
              <a:rPr lang="es-ES" sz="1227" b="1" spc="7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Sistema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de</a:t>
            </a:r>
            <a:r>
              <a:rPr lang="es-ES" sz="1227" b="1" spc="-3" dirty="0">
                <a:cs typeface="Times New Roman"/>
              </a:rPr>
              <a:t> juego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de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barras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dobles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con</a:t>
            </a:r>
            <a:r>
              <a:rPr lang="es-ES" sz="1227" b="1" spc="-7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interruptores </a:t>
            </a:r>
            <a:r>
              <a:rPr lang="es-ES" sz="1227" b="1" dirty="0">
                <a:cs typeface="Times New Roman"/>
              </a:rPr>
              <a:t>dobles.</a:t>
            </a:r>
          </a:p>
        </p:txBody>
      </p:sp>
      <p:sp>
        <p:nvSpPr>
          <p:cNvPr id="6" name="object 3"/>
          <p:cNvSpPr txBox="1"/>
          <p:nvPr/>
        </p:nvSpPr>
        <p:spPr>
          <a:xfrm>
            <a:off x="225137" y="3033321"/>
            <a:ext cx="5879949" cy="3760721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3"/>
              </a:spcBef>
            </a:pPr>
            <a:r>
              <a:rPr sz="1636" dirty="0">
                <a:cs typeface="Times New Roman"/>
              </a:rPr>
              <a:t>Este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arreglo de barras </a:t>
            </a:r>
            <a:r>
              <a:rPr sz="1636" dirty="0">
                <a:cs typeface="Times New Roman"/>
              </a:rPr>
              <a:t>opera</a:t>
            </a:r>
            <a:r>
              <a:rPr sz="1636" spc="-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manera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siguiente:</a:t>
            </a:r>
          </a:p>
          <a:p>
            <a:pPr marL="319945" marR="4762" indent="-155859">
              <a:lnSpc>
                <a:spcPct val="110000"/>
              </a:lnSpc>
              <a:buAutoNum type="arabicPeriod"/>
              <a:tabLst>
                <a:tab pos="320378" algn="l"/>
              </a:tabLst>
            </a:pPr>
            <a:r>
              <a:rPr sz="1636" spc="-7" dirty="0">
                <a:cs typeface="Times New Roman"/>
              </a:rPr>
              <a:t>Los</a:t>
            </a:r>
            <a:r>
              <a:rPr sz="1636" spc="85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 err="1">
                <a:cs typeface="Times New Roman"/>
              </a:rPr>
              <a:t>es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alimentación</a:t>
            </a:r>
            <a:r>
              <a:rPr sz="1636" spc="8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están</a:t>
            </a:r>
            <a:r>
              <a:rPr sz="1636" spc="8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ambos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cerrados,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lo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cual</a:t>
            </a:r>
            <a:r>
              <a:rPr sz="1636" spc="8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energizan ambas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barras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L="319945" marR="4762" indent="-155859">
              <a:lnSpc>
                <a:spcPct val="110000"/>
              </a:lnSpc>
              <a:buAutoNum type="arabicPeriod"/>
              <a:tabLst>
                <a:tab pos="320378" algn="l"/>
              </a:tabLst>
            </a:pPr>
            <a:endParaRPr sz="1636" dirty="0">
              <a:cs typeface="Times New Roman"/>
            </a:endParaRPr>
          </a:p>
          <a:p>
            <a:pPr marL="319945" indent="-155859">
              <a:spcBef>
                <a:spcPts val="99"/>
              </a:spcBef>
              <a:buAutoNum type="arabicPeriod"/>
              <a:tabLst>
                <a:tab pos="320378" algn="l"/>
              </a:tabLst>
            </a:pPr>
            <a:r>
              <a:rPr sz="1636" spc="-3" dirty="0">
                <a:cs typeface="Times New Roman"/>
              </a:rPr>
              <a:t>De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13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 err="1">
                <a:cs typeface="Times New Roman"/>
              </a:rPr>
              <a:t>es</a:t>
            </a:r>
            <a:r>
              <a:rPr sz="1636" spc="13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3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3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alimentadores,</a:t>
            </a:r>
            <a:r>
              <a:rPr sz="1636" spc="13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uno</a:t>
            </a:r>
            <a:r>
              <a:rPr sz="1636" b="1" i="1" u="sng" spc="133" dirty="0">
                <a:cs typeface="Times New Roman"/>
              </a:rPr>
              <a:t> </a:t>
            </a:r>
            <a:r>
              <a:rPr sz="1636" b="1" i="1" u="sng" spc="-7" dirty="0">
                <a:cs typeface="Times New Roman"/>
              </a:rPr>
              <a:t>de</a:t>
            </a:r>
            <a:r>
              <a:rPr sz="1636" b="1" i="1" u="sng" spc="13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estos</a:t>
            </a:r>
            <a:r>
              <a:rPr sz="1636" b="1" i="1" u="sng" spc="15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está</a:t>
            </a:r>
            <a:r>
              <a:rPr sz="1636" b="1" i="1" u="sng" spc="13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cerrado</a:t>
            </a:r>
            <a:r>
              <a:rPr sz="1636" b="1" i="1" u="sng" spc="13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(</a:t>
            </a:r>
            <a:r>
              <a:rPr lang="en-US" sz="1636" b="1" i="1" u="sng" dirty="0" err="1">
                <a:cs typeface="Times New Roman"/>
              </a:rPr>
              <a:t>interruptor</a:t>
            </a:r>
            <a:r>
              <a:rPr sz="1636" b="1" i="1" u="sng" spc="13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lang="es-ES" sz="1636" b="1" i="1" u="sng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operación</a:t>
            </a:r>
            <a:r>
              <a:rPr sz="1636" b="1" i="1" u="sng" spc="-3" dirty="0">
                <a:cs typeface="Times New Roman"/>
              </a:rPr>
              <a:t>),</a:t>
            </a:r>
            <a:r>
              <a:rPr sz="1636" b="1" i="1" u="sng" spc="8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8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otro</a:t>
            </a:r>
            <a:r>
              <a:rPr sz="1636" b="1" i="1" u="sng" spc="7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permanece</a:t>
            </a:r>
            <a:r>
              <a:rPr sz="1636" b="1" i="1" u="sng" spc="78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abierto</a:t>
            </a:r>
            <a:r>
              <a:rPr sz="1636" b="1" i="1" u="sng" spc="7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(</a:t>
            </a:r>
            <a:r>
              <a:rPr lang="en-US" sz="1636" i="1" dirty="0" err="1">
                <a:cs typeface="Times New Roman"/>
              </a:rPr>
              <a:t>interruptor</a:t>
            </a:r>
            <a:r>
              <a:rPr sz="1636" i="1" spc="78" dirty="0">
                <a:cs typeface="Times New Roman"/>
              </a:rPr>
              <a:t> </a:t>
            </a:r>
            <a:r>
              <a:rPr sz="1636" i="1" spc="-3" dirty="0">
                <a:cs typeface="Times New Roman"/>
              </a:rPr>
              <a:t>en</a:t>
            </a:r>
            <a:r>
              <a:rPr sz="1636" i="1" spc="82" dirty="0">
                <a:cs typeface="Times New Roman"/>
              </a:rPr>
              <a:t> </a:t>
            </a:r>
            <a:r>
              <a:rPr sz="1636" i="1" spc="-3" dirty="0">
                <a:cs typeface="Times New Roman"/>
              </a:rPr>
              <a:t>espera</a:t>
            </a:r>
            <a:r>
              <a:rPr sz="1636" spc="-3" dirty="0">
                <a:cs typeface="Times New Roman"/>
              </a:rPr>
              <a:t>),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pero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8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sus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seccionadores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línea </a:t>
            </a:r>
            <a:r>
              <a:rPr sz="1636" spc="-3" dirty="0">
                <a:cs typeface="Times New Roman"/>
              </a:rPr>
              <a:t>cerrados,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entrar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operación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cuando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así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requiera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L="319945" indent="-155859">
              <a:spcBef>
                <a:spcPts val="99"/>
              </a:spcBef>
              <a:buAutoNum type="arabicPeriod"/>
              <a:tabLst>
                <a:tab pos="320378" algn="l"/>
              </a:tabLst>
            </a:pPr>
            <a:endParaRPr sz="1636" dirty="0">
              <a:cs typeface="Times New Roman"/>
            </a:endParaRPr>
          </a:p>
          <a:p>
            <a:pPr marL="319945" marR="6927" indent="-155859">
              <a:lnSpc>
                <a:spcPct val="110000"/>
              </a:lnSpc>
              <a:buAutoNum type="arabicPeriod" startAt="3"/>
              <a:tabLst>
                <a:tab pos="320378" algn="l"/>
              </a:tabLst>
            </a:pPr>
            <a:r>
              <a:rPr sz="1636" spc="-3" dirty="0">
                <a:cs typeface="Times New Roman"/>
              </a:rPr>
              <a:t>Si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produce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falla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en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alimentador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carga,</a:t>
            </a:r>
            <a:r>
              <a:rPr sz="1636" b="1" i="1" u="sng" spc="7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6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7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protección</a:t>
            </a:r>
            <a:r>
              <a:rPr sz="1636" b="1" i="1" u="sng" spc="6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actúa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para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sacar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servicio</a:t>
            </a:r>
            <a:r>
              <a:rPr sz="1636" b="1" i="1" u="sng" spc="1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14" dirty="0">
                <a:cs typeface="Times New Roman"/>
              </a:rPr>
              <a:t> </a:t>
            </a:r>
            <a:r>
              <a:rPr lang="en-US" sz="1636" b="1" i="1" u="sng" spc="-3" dirty="0" err="1">
                <a:cs typeface="Times New Roman"/>
              </a:rPr>
              <a:t>interruptor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lang="es-ES" sz="1636" b="1" i="1" u="sng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operación</a:t>
            </a:r>
            <a:r>
              <a:rPr sz="1636" b="1" i="1" u="sng" dirty="0">
                <a:cs typeface="Times New Roman"/>
              </a:rPr>
              <a:t>,</a:t>
            </a:r>
            <a:r>
              <a:rPr sz="1636" b="1" i="1" u="sng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transfiriendo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spc="14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endParaRPr sz="1636" dirty="0">
              <a:cs typeface="Times New Roman"/>
            </a:endParaRPr>
          </a:p>
          <a:p>
            <a:pPr marL="319945" marR="5628">
              <a:lnSpc>
                <a:spcPct val="110000"/>
              </a:lnSpc>
              <a:spcBef>
                <a:spcPts val="10"/>
              </a:spcBef>
            </a:pPr>
            <a:r>
              <a:rPr sz="1636" dirty="0">
                <a:cs typeface="Times New Roman"/>
              </a:rPr>
              <a:t>de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espera.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persiste,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disparara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también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48" dirty="0">
                <a:cs typeface="Times New Roman"/>
              </a:rPr>
              <a:t> </a:t>
            </a:r>
            <a:r>
              <a:rPr lang="en-US" sz="1636" dirty="0" err="1">
                <a:cs typeface="Times New Roman"/>
              </a:rPr>
              <a:t>interruptor</a:t>
            </a:r>
            <a:r>
              <a:rPr sz="1636" spc="41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espera,</a:t>
            </a:r>
            <a:r>
              <a:rPr sz="1636" spc="4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actuando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como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operación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re-cierre.</a:t>
            </a:r>
            <a:endParaRPr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764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720" y="292679"/>
            <a:ext cx="5004053" cy="257354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>
              <a:lnSpc>
                <a:spcPts val="1964"/>
              </a:lnSpc>
            </a:pPr>
            <a:r>
              <a:rPr sz="1636" b="1" spc="-3" dirty="0">
                <a:cs typeface="Times New Roman"/>
              </a:rPr>
              <a:t>9.9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Barras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Principal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y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Transferencia</a:t>
            </a:r>
            <a:endParaRPr lang="es-ES" sz="1636" b="1" spc="-3" dirty="0">
              <a:cs typeface="Times New Roman"/>
            </a:endParaRPr>
          </a:p>
          <a:p>
            <a:pPr algn="just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</a:pPr>
            <a:r>
              <a:rPr sz="1636" dirty="0">
                <a:cs typeface="Times New Roman"/>
              </a:rPr>
              <a:t>Este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spc="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fue</a:t>
            </a:r>
            <a:r>
              <a:rPr sz="1636" b="1" i="1" u="sng" spc="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muy utilizado</a:t>
            </a:r>
            <a:r>
              <a:rPr sz="1636" b="1" i="1" u="sng" spc="1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</a:t>
            </a:r>
            <a:r>
              <a:rPr sz="1636" b="1" i="1" u="sng" spc="1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2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</a:t>
            </a:r>
            <a:r>
              <a:rPr sz="1636" b="1" i="1" u="sng" spc="1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eléctrico</a:t>
            </a:r>
            <a:r>
              <a:rPr sz="1636" b="1" i="1" u="sng" spc="14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</a:t>
            </a:r>
            <a:r>
              <a:rPr sz="1636" b="1" i="1" u="sng" spc="10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potencia</a:t>
            </a:r>
            <a:r>
              <a:rPr sz="1636" b="1" i="1" u="sng" spc="14" dirty="0">
                <a:cs typeface="Times New Roman"/>
              </a:rPr>
              <a:t> </a:t>
            </a:r>
            <a:r>
              <a:rPr lang="es-ES" sz="1636" spc="14" dirty="0">
                <a:cs typeface="Times New Roman"/>
              </a:rPr>
              <a:t>, </a:t>
            </a:r>
            <a:r>
              <a:rPr sz="1636" dirty="0" err="1">
                <a:cs typeface="Times New Roman"/>
              </a:rPr>
              <a:t>Consiste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fundamentalmente en </a:t>
            </a:r>
            <a:r>
              <a:rPr sz="1636" b="1" i="1" u="sng" dirty="0">
                <a:cs typeface="Times New Roman"/>
              </a:rPr>
              <a:t>una barra trifásica principal </a:t>
            </a:r>
            <a:r>
              <a:rPr sz="1636" b="1" i="1" u="sng" spc="-3" dirty="0">
                <a:cs typeface="Times New Roman"/>
              </a:rPr>
              <a:t>energizada, </a:t>
            </a:r>
            <a:r>
              <a:rPr sz="1636" b="1" i="1" u="sng" dirty="0">
                <a:cs typeface="Times New Roman"/>
              </a:rPr>
              <a:t>y una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 trifásica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transferencia,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cual permanece 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espera, </a:t>
            </a:r>
            <a:r>
              <a:rPr sz="1636" dirty="0">
                <a:cs typeface="Times New Roman"/>
              </a:rPr>
              <a:t>para cuando </a:t>
            </a:r>
            <a:r>
              <a:rPr sz="1636" spc="-3" dirty="0">
                <a:cs typeface="Times New Roman"/>
              </a:rPr>
              <a:t>se requiera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transferir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carga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través</a:t>
            </a:r>
            <a:r>
              <a:rPr sz="1636" spc="13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ella.</a:t>
            </a:r>
            <a:r>
              <a:rPr sz="1636" spc="136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13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9.11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unifilar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sistema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barras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principal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transferencia,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conmutación: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627" y="2961410"/>
            <a:ext cx="5095146" cy="4176988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marR="4762" algn="just">
              <a:lnSpc>
                <a:spcPts val="1964"/>
              </a:lnSpc>
            </a:pPr>
            <a:r>
              <a:rPr sz="1636" dirty="0">
                <a:cs typeface="Times New Roman"/>
              </a:rPr>
              <a:t>Con </a:t>
            </a:r>
            <a:r>
              <a:rPr sz="1636" spc="-3" dirty="0">
                <a:cs typeface="Times New Roman"/>
              </a:rPr>
              <a:t>este arreglo </a:t>
            </a:r>
            <a:r>
              <a:rPr sz="1636" dirty="0">
                <a:cs typeface="Times New Roman"/>
              </a:rPr>
              <a:t>se pueden </a:t>
            </a:r>
            <a:r>
              <a:rPr sz="1636" spc="-3" dirty="0">
                <a:cs typeface="Times New Roman"/>
              </a:rPr>
              <a:t>realizar </a:t>
            </a:r>
            <a:r>
              <a:rPr sz="1636" i="1" u="sng" spc="-3" dirty="0">
                <a:cs typeface="Times New Roman"/>
              </a:rPr>
              <a:t>trabajos </a:t>
            </a:r>
            <a:r>
              <a:rPr sz="1636" i="1" u="sng" dirty="0">
                <a:cs typeface="Times New Roman"/>
              </a:rPr>
              <a:t>de </a:t>
            </a:r>
            <a:r>
              <a:rPr sz="1636" i="1" u="sng" spc="-3" dirty="0">
                <a:cs typeface="Times New Roman"/>
              </a:rPr>
              <a:t>revisión</a:t>
            </a:r>
            <a:r>
              <a:rPr sz="1636" i="1" u="sng" dirty="0">
                <a:cs typeface="Times New Roman"/>
              </a:rPr>
              <a:t> y mantenimiento </a:t>
            </a:r>
            <a:r>
              <a:rPr sz="1636" i="1" u="sng" spc="-3" dirty="0">
                <a:cs typeface="Times New Roman"/>
              </a:rPr>
              <a:t>en </a:t>
            </a:r>
            <a:r>
              <a:rPr sz="1636" i="1" u="sng" spc="-3" dirty="0" err="1">
                <a:cs typeface="Times New Roman"/>
              </a:rPr>
              <a:t>cualquier</a:t>
            </a:r>
            <a:r>
              <a:rPr sz="1636" i="1" u="sng" spc="-3" dirty="0">
                <a:cs typeface="Times New Roman"/>
              </a:rPr>
              <a:t> </a:t>
            </a:r>
            <a:r>
              <a:rPr sz="1636" i="1" u="sng" dirty="0">
                <a:cs typeface="Times New Roman"/>
              </a:rPr>
              <a:t> </a:t>
            </a:r>
            <a:r>
              <a:rPr lang="en-US" sz="1636" i="1" u="sng" spc="-3" dirty="0" err="1">
                <a:cs typeface="Times New Roman"/>
              </a:rPr>
              <a:t>interruptor</a:t>
            </a:r>
            <a:r>
              <a:rPr sz="1636" i="1" u="sng" spc="-3" dirty="0">
                <a:cs typeface="Times New Roman"/>
              </a:rPr>
              <a:t>,</a:t>
            </a:r>
            <a:r>
              <a:rPr sz="1636" i="1" u="sng" dirty="0">
                <a:cs typeface="Times New Roman"/>
              </a:rPr>
              <a:t> </a:t>
            </a:r>
            <a:r>
              <a:rPr sz="1636" i="1" u="sng" spc="-3" dirty="0">
                <a:cs typeface="Times New Roman"/>
              </a:rPr>
              <a:t>sin</a:t>
            </a:r>
            <a:r>
              <a:rPr sz="1636" i="1" u="sng" dirty="0">
                <a:cs typeface="Times New Roman"/>
              </a:rPr>
              <a:t> dejar</a:t>
            </a:r>
            <a:r>
              <a:rPr sz="1636" i="1" u="sng" spc="3" dirty="0">
                <a:cs typeface="Times New Roman"/>
              </a:rPr>
              <a:t> </a:t>
            </a:r>
            <a:r>
              <a:rPr sz="1636" i="1" u="sng" dirty="0">
                <a:cs typeface="Times New Roman"/>
              </a:rPr>
              <a:t>fuera</a:t>
            </a:r>
            <a:r>
              <a:rPr sz="1636" i="1" u="sng" spc="3" dirty="0">
                <a:cs typeface="Times New Roman"/>
              </a:rPr>
              <a:t> </a:t>
            </a:r>
            <a:r>
              <a:rPr sz="1636" i="1" u="sng" dirty="0">
                <a:cs typeface="Times New Roman"/>
              </a:rPr>
              <a:t>de</a:t>
            </a:r>
            <a:r>
              <a:rPr sz="1636" i="1" u="sng" spc="3" dirty="0">
                <a:cs typeface="Times New Roman"/>
              </a:rPr>
              <a:t> </a:t>
            </a:r>
            <a:r>
              <a:rPr sz="1636" i="1" u="sng" spc="-3" dirty="0">
                <a:cs typeface="Times New Roman"/>
              </a:rPr>
              <a:t>servicio</a:t>
            </a:r>
            <a:r>
              <a:rPr sz="1636" i="1" u="sng" dirty="0">
                <a:cs typeface="Times New Roman"/>
              </a:rPr>
              <a:t> </a:t>
            </a:r>
            <a:r>
              <a:rPr sz="1636" i="1" u="sng" spc="-3" dirty="0">
                <a:cs typeface="Times New Roman"/>
              </a:rPr>
              <a:t>el</a:t>
            </a:r>
            <a:r>
              <a:rPr sz="1636" i="1" u="sng" dirty="0">
                <a:cs typeface="Times New Roman"/>
              </a:rPr>
              <a:t> alimentador</a:t>
            </a:r>
            <a:r>
              <a:rPr sz="1636" i="1" u="sng" spc="3" dirty="0">
                <a:cs typeface="Times New Roman"/>
              </a:rPr>
              <a:t> </a:t>
            </a:r>
            <a:r>
              <a:rPr sz="1636" i="1" u="sng" dirty="0">
                <a:cs typeface="Times New Roman"/>
              </a:rPr>
              <a:t>o</a:t>
            </a:r>
            <a:r>
              <a:rPr sz="1636" i="1" u="sng" spc="3" dirty="0">
                <a:cs typeface="Times New Roman"/>
              </a:rPr>
              <a:t> </a:t>
            </a:r>
            <a:r>
              <a:rPr sz="1636" i="1" u="sng" spc="-3" dirty="0">
                <a:cs typeface="Times New Roman"/>
              </a:rPr>
              <a:t>circuito</a:t>
            </a:r>
            <a:r>
              <a:rPr sz="1636" i="1" u="sng" dirty="0">
                <a:cs typeface="Times New Roman"/>
              </a:rPr>
              <a:t> </a:t>
            </a:r>
            <a:r>
              <a:rPr sz="1636" i="1" u="sng" spc="-3" dirty="0">
                <a:cs typeface="Times New Roman"/>
              </a:rPr>
              <a:t>correspondiente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ni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protección </a:t>
            </a:r>
            <a:r>
              <a:rPr sz="1636" dirty="0">
                <a:cs typeface="Times New Roman"/>
              </a:rPr>
              <a:t>del mismo.</a:t>
            </a:r>
          </a:p>
          <a:p>
            <a:pPr marL="8659" marR="6061" algn="just">
              <a:lnSpc>
                <a:spcPts val="1964"/>
              </a:lnSpc>
            </a:pPr>
            <a:r>
              <a:rPr sz="1636" dirty="0">
                <a:cs typeface="Times New Roman"/>
              </a:rPr>
              <a:t>Este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opera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principal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energizada,</a:t>
            </a:r>
            <a:r>
              <a:rPr sz="1636" spc="3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10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cada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línea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alimentada </a:t>
            </a:r>
            <a:r>
              <a:rPr sz="1636" spc="-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través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 err="1">
                <a:cs typeface="Times New Roman"/>
              </a:rPr>
              <a:t>es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línea.</a:t>
            </a:r>
            <a:endParaRPr sz="1636" dirty="0">
              <a:cs typeface="Times New Roman"/>
            </a:endParaRPr>
          </a:p>
          <a:p>
            <a:pPr marL="8659" marR="3464" algn="just">
              <a:lnSpc>
                <a:spcPts val="1964"/>
              </a:lnSpc>
              <a:spcBef>
                <a:spcPts val="44"/>
              </a:spcBef>
            </a:pPr>
            <a:r>
              <a:rPr sz="1636" spc="-3" dirty="0">
                <a:cs typeface="Times New Roman"/>
              </a:rPr>
              <a:t>Para</a:t>
            </a:r>
            <a:r>
              <a:rPr sz="1636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sacar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operación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</a:t>
            </a:r>
            <a:r>
              <a:rPr sz="1636" b="1" i="1" u="sng" spc="3" dirty="0">
                <a:cs typeface="Times New Roman"/>
              </a:rPr>
              <a:t> </a:t>
            </a:r>
            <a:r>
              <a:rPr lang="en-US" sz="1636" b="1" i="1" u="sng" dirty="0" err="1">
                <a:cs typeface="Times New Roman"/>
              </a:rPr>
              <a:t>interruptor</a:t>
            </a:r>
            <a:r>
              <a:rPr sz="1636" b="1" i="1" u="sng" spc="3" dirty="0">
                <a:cs typeface="Times New Roman"/>
              </a:rPr>
              <a:t> de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campo</a:t>
            </a:r>
            <a:r>
              <a:rPr sz="1636" dirty="0">
                <a:cs typeface="Times New Roman"/>
              </a:rPr>
              <a:t>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pero</a:t>
            </a:r>
            <a:r>
              <a:rPr sz="1636" dirty="0">
                <a:cs typeface="Times New Roman"/>
              </a:rPr>
              <a:t> dejando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dicho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campo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funcionamiento,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procede</a:t>
            </a:r>
            <a:r>
              <a:rPr sz="1636" spc="-3" dirty="0">
                <a:cs typeface="Times New Roman"/>
              </a:rPr>
              <a:t> como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sigue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L="319945" indent="-156292">
              <a:lnSpc>
                <a:spcPts val="1964"/>
              </a:lnSpc>
              <a:spcBef>
                <a:spcPts val="41"/>
              </a:spcBef>
              <a:buAutoNum type="arabicParenR"/>
              <a:tabLst>
                <a:tab pos="320378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Cerrar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seccionadores</a:t>
            </a:r>
            <a:r>
              <a:rPr sz="1636" b="1" dirty="0">
                <a:cs typeface="Times New Roman"/>
              </a:rPr>
              <a:t> </a:t>
            </a:r>
            <a:r>
              <a:rPr sz="1636" b="1" spc="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transferencia.</a:t>
            </a:r>
            <a:endParaRPr sz="1636" b="1" dirty="0">
              <a:cs typeface="Times New Roman"/>
            </a:endParaRPr>
          </a:p>
          <a:p>
            <a:pPr marL="319945" indent="-15629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320378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Cerrar</a:t>
            </a:r>
            <a:r>
              <a:rPr sz="1636" b="1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transferencia.</a:t>
            </a:r>
            <a:endParaRPr sz="1636" b="1" dirty="0">
              <a:cs typeface="Times New Roman"/>
            </a:endParaRPr>
          </a:p>
          <a:p>
            <a:pPr marL="319945" indent="-15629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320378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Cerrar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seccionador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derivación.</a:t>
            </a:r>
          </a:p>
          <a:p>
            <a:pPr marL="319945" indent="-156292">
              <a:lnSpc>
                <a:spcPts val="1964"/>
              </a:lnSpc>
              <a:spcBef>
                <a:spcPts val="106"/>
              </a:spcBef>
              <a:buAutoNum type="arabicParenR"/>
              <a:tabLst>
                <a:tab pos="320378" algn="l"/>
              </a:tabLst>
            </a:pPr>
            <a:r>
              <a:rPr lang="es-ES" sz="1636" b="1" spc="-3" dirty="0">
                <a:cs typeface="Times New Roman"/>
              </a:rPr>
              <a:t>    </a:t>
            </a:r>
            <a:r>
              <a:rPr sz="1636" b="1" spc="-3" dirty="0" err="1">
                <a:cs typeface="Times New Roman"/>
              </a:rPr>
              <a:t>Abrir</a:t>
            </a:r>
            <a:r>
              <a:rPr sz="1636" b="1" spc="-10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campo.</a:t>
            </a:r>
            <a:endParaRPr lang="es-ES" sz="1636" b="1" dirty="0">
              <a:cs typeface="Times New Roman"/>
            </a:endParaRPr>
          </a:p>
          <a:p>
            <a:pPr marL="319945" indent="-156292">
              <a:lnSpc>
                <a:spcPts val="1964"/>
              </a:lnSpc>
              <a:spcBef>
                <a:spcPts val="106"/>
              </a:spcBef>
              <a:buFontTx/>
              <a:buAutoNum type="arabicParenR"/>
              <a:tabLst>
                <a:tab pos="320378" algn="l"/>
              </a:tabLst>
            </a:pPr>
            <a:r>
              <a:rPr lang="es-ES" sz="1636" b="1" spc="34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Abrir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seccionadores</a:t>
            </a:r>
            <a:r>
              <a:rPr lang="es-ES" sz="1636" b="1" dirty="0">
                <a:cs typeface="Times New Roman"/>
              </a:rPr>
              <a:t> de </a:t>
            </a:r>
            <a:r>
              <a:rPr lang="es-ES" sz="1636" b="1" spc="-3" dirty="0">
                <a:cs typeface="Times New Roman"/>
              </a:rPr>
              <a:t>barra</a:t>
            </a:r>
            <a:r>
              <a:rPr lang="es-ES" sz="1636" b="1" spc="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y</a:t>
            </a:r>
            <a:r>
              <a:rPr lang="es-ES" sz="1636" b="1" spc="-17" dirty="0">
                <a:cs typeface="Times New Roman"/>
              </a:rPr>
              <a:t> </a:t>
            </a:r>
            <a:r>
              <a:rPr lang="es-ES" sz="1636" b="1" spc="3" dirty="0">
                <a:cs typeface="Times New Roman"/>
              </a:rPr>
              <a:t>de</a:t>
            </a:r>
            <a:r>
              <a:rPr lang="es-ES" sz="1636" b="1" spc="-3" dirty="0">
                <a:cs typeface="Times New Roman"/>
              </a:rPr>
              <a:t> línea.</a:t>
            </a:r>
            <a:endParaRPr lang="es-ES" sz="1636" b="1" dirty="0">
              <a:cs typeface="Times New Roman"/>
            </a:endParaRPr>
          </a:p>
          <a:p>
            <a:pPr marL="319945" indent="-156292">
              <a:lnSpc>
                <a:spcPts val="1964"/>
              </a:lnSpc>
              <a:spcBef>
                <a:spcPts val="106"/>
              </a:spcBef>
              <a:buAutoNum type="arabicParenR"/>
              <a:tabLst>
                <a:tab pos="320378" algn="l"/>
              </a:tabLst>
            </a:pPr>
            <a:endParaRPr sz="1636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8636" y="368865"/>
            <a:ext cx="6467995" cy="430704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525000" y="3636818"/>
            <a:ext cx="21820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64"/>
              </a:lnSpc>
            </a:pPr>
            <a:r>
              <a:rPr lang="es-ES" sz="1227" b="1" dirty="0">
                <a:cs typeface="Times New Roman"/>
              </a:rPr>
              <a:t>Figura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9.11:</a:t>
            </a:r>
            <a:r>
              <a:rPr lang="es-ES" sz="1227" b="1" spc="7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Sistema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de</a:t>
            </a:r>
            <a:r>
              <a:rPr lang="es-ES" sz="1227" b="1" spc="-3" dirty="0">
                <a:cs typeface="Times New Roman"/>
              </a:rPr>
              <a:t> juego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de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barras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principal</a:t>
            </a:r>
            <a:r>
              <a:rPr lang="es-ES" sz="1227" b="1" spc="10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y</a:t>
            </a:r>
            <a:r>
              <a:rPr lang="es-ES" sz="1227" b="1" spc="-7" dirty="0">
                <a:cs typeface="Times New Roman"/>
              </a:rPr>
              <a:t> </a:t>
            </a:r>
            <a:r>
              <a:rPr lang="es-ES" sz="1227" b="1" dirty="0">
                <a:cs typeface="Times New Roman"/>
              </a:rPr>
              <a:t>de</a:t>
            </a:r>
            <a:r>
              <a:rPr lang="es-ES" sz="1227" b="1" spc="-3" dirty="0">
                <a:cs typeface="Times New Roman"/>
              </a:rPr>
              <a:t> transferencia.</a:t>
            </a:r>
            <a:endParaRPr lang="es-ES" sz="1227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915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9"/>
            <a:ext cx="6702136" cy="526659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6494">
              <a:lnSpc>
                <a:spcPts val="1964"/>
              </a:lnSpc>
              <a:spcBef>
                <a:spcPts val="10"/>
              </a:spcBef>
            </a:pPr>
            <a:r>
              <a:rPr sz="1636" spc="-3" dirty="0" err="1">
                <a:cs typeface="Times New Roman"/>
              </a:rPr>
              <a:t>Cuando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realiza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esta</a:t>
            </a:r>
            <a:r>
              <a:rPr sz="1636" spc="17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secuencia</a:t>
            </a:r>
            <a:r>
              <a:rPr sz="1636" dirty="0">
                <a:cs typeface="Times New Roman"/>
              </a:rPr>
              <a:t>,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17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transfiere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manual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automáticamente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protección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 </a:t>
            </a:r>
            <a:r>
              <a:rPr sz="1636" spc="-194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campo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 se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considere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 err="1">
                <a:cs typeface="Times New Roman"/>
              </a:rPr>
              <a:t>transferencia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R="6494">
              <a:lnSpc>
                <a:spcPts val="1964"/>
              </a:lnSpc>
              <a:spcBef>
                <a:spcPts val="10"/>
              </a:spcBef>
            </a:pPr>
            <a:endParaRPr sz="1636" dirty="0">
              <a:cs typeface="Times New Roman"/>
            </a:endParaRPr>
          </a:p>
          <a:p>
            <a:pPr>
              <a:lnSpc>
                <a:spcPts val="1964"/>
              </a:lnSpc>
              <a:spcBef>
                <a:spcPts val="95"/>
              </a:spcBef>
            </a:pPr>
            <a:r>
              <a:rPr sz="1636" spc="-3" dirty="0">
                <a:cs typeface="Times New Roman"/>
              </a:rPr>
              <a:t>Para </a:t>
            </a:r>
            <a:r>
              <a:rPr sz="1636" b="1" i="1" u="sng" spc="-3" dirty="0" err="1">
                <a:cs typeface="Times New Roman"/>
              </a:rPr>
              <a:t>restablecer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operación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del</a:t>
            </a:r>
            <a:r>
              <a:rPr sz="1636" spc="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campo,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debe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seguir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secuencia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siguiente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>
              <a:lnSpc>
                <a:spcPts val="1964"/>
              </a:lnSpc>
              <a:spcBef>
                <a:spcPts val="95"/>
              </a:spcBef>
            </a:pPr>
            <a:endParaRPr sz="1636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572350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Cerrar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los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seccionadores</a:t>
            </a:r>
            <a:r>
              <a:rPr sz="1636" b="1" spc="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dirty="0" err="1">
                <a:cs typeface="Times New Roman"/>
              </a:rPr>
              <a:t>barra</a:t>
            </a:r>
            <a:r>
              <a:rPr sz="1636" b="1" spc="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dirty="0" err="1">
                <a:cs typeface="Times New Roman"/>
              </a:rPr>
              <a:t>línea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correspondientes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106"/>
              </a:spcBef>
              <a:buAutoNum type="arabicParenR"/>
              <a:tabLst>
                <a:tab pos="572350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Cerrar</a:t>
            </a:r>
            <a:r>
              <a:rPr sz="1636" b="1" spc="-3" dirty="0">
                <a:cs typeface="Times New Roman"/>
              </a:rPr>
              <a:t> el</a:t>
            </a:r>
            <a:r>
              <a:rPr sz="1636" b="1" spc="-7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Transferencia</a:t>
            </a:r>
            <a:r>
              <a:rPr sz="1636" b="1" dirty="0">
                <a:cs typeface="Times New Roman"/>
              </a:rPr>
              <a:t>.</a:t>
            </a:r>
            <a:endParaRPr lang="es-ES" sz="1636" b="1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106"/>
              </a:spcBef>
              <a:buAutoNum type="arabicParenR"/>
              <a:tabLst>
                <a:tab pos="572350" algn="l"/>
              </a:tabLst>
            </a:pPr>
            <a:r>
              <a:rPr lang="es-ES" sz="1636" b="1" spc="-3" dirty="0">
                <a:cs typeface="Times New Roman"/>
              </a:rPr>
              <a:t>   Cerrar el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interruptor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campo.</a:t>
            </a:r>
            <a:endParaRPr sz="1636" b="1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572350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Abrir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seccionador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derivación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572350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Abrir</a:t>
            </a:r>
            <a:r>
              <a:rPr sz="1636" b="1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 err="1">
                <a:cs typeface="Times New Roman"/>
              </a:rPr>
              <a:t>transferencia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572350" algn="l"/>
              </a:tabLst>
            </a:pP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Abrir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los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seccionadores</a:t>
            </a:r>
            <a:r>
              <a:rPr sz="1636" b="1" spc="3" dirty="0">
                <a:cs typeface="Times New Roman"/>
              </a:rPr>
              <a:t> 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transferencia</a:t>
            </a:r>
            <a:r>
              <a:rPr sz="1636" b="1" spc="-3" dirty="0">
                <a:cs typeface="Times New Roman"/>
              </a:rPr>
              <a:t>.</a:t>
            </a:r>
            <a:endParaRPr lang="es-ES" sz="1636" b="1" spc="-3" dirty="0">
              <a:cs typeface="Times New Roman"/>
            </a:endParaRPr>
          </a:p>
          <a:p>
            <a:pPr lvl="2">
              <a:lnSpc>
                <a:spcPts val="1964"/>
              </a:lnSpc>
              <a:spcBef>
                <a:spcPts val="99"/>
              </a:spcBef>
              <a:buAutoNum type="arabicParenR"/>
              <a:tabLst>
                <a:tab pos="572350" algn="l"/>
              </a:tabLst>
            </a:pPr>
            <a:endParaRPr sz="1636" b="1" dirty="0">
              <a:cs typeface="Times New Roman"/>
            </a:endParaRPr>
          </a:p>
          <a:p>
            <a:pPr marR="3464">
              <a:lnSpc>
                <a:spcPts val="1964"/>
              </a:lnSpc>
              <a:spcBef>
                <a:spcPts val="7"/>
              </a:spcBef>
            </a:pPr>
            <a:r>
              <a:rPr sz="1636" spc="-3" dirty="0" err="1">
                <a:cs typeface="Times New Roman"/>
              </a:rPr>
              <a:t>Cuando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realiza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esta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secuencia</a:t>
            </a:r>
            <a:r>
              <a:rPr sz="1636" spc="-3" dirty="0">
                <a:cs typeface="Times New Roman"/>
              </a:rPr>
              <a:t>,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re-</a:t>
            </a:r>
            <a:r>
              <a:rPr sz="1636" spc="-3" dirty="0" err="1">
                <a:cs typeface="Times New Roman"/>
              </a:rPr>
              <a:t>transfiere</a:t>
            </a:r>
            <a:r>
              <a:rPr sz="1636" spc="-3" dirty="0">
                <a:cs typeface="Times New Roman"/>
              </a:rPr>
              <a:t>,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manual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automáticamente</a:t>
            </a:r>
            <a:r>
              <a:rPr sz="1636" spc="-3" dirty="0">
                <a:cs typeface="Times New Roman"/>
              </a:rPr>
              <a:t>,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protección</a:t>
            </a:r>
            <a:r>
              <a:rPr sz="1636" spc="-3" dirty="0">
                <a:cs typeface="Times New Roman"/>
              </a:rPr>
              <a:t>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dirty="0">
                <a:cs typeface="Times New Roman"/>
              </a:rPr>
              <a:t> 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transferencia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dirty="0">
                <a:cs typeface="Times New Roman"/>
              </a:rPr>
              <a:t> 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campo.</a:t>
            </a:r>
            <a:endParaRPr lang="es-ES" sz="1636" dirty="0">
              <a:cs typeface="Times New Roman"/>
            </a:endParaRPr>
          </a:p>
          <a:p>
            <a:pPr marR="3464">
              <a:lnSpc>
                <a:spcPts val="1964"/>
              </a:lnSpc>
              <a:spcBef>
                <a:spcPts val="7"/>
              </a:spcBef>
            </a:pPr>
            <a:endParaRPr sz="1636" dirty="0">
              <a:cs typeface="Times New Roman"/>
            </a:endParaRPr>
          </a:p>
          <a:p>
            <a:pPr>
              <a:lnSpc>
                <a:spcPts val="1964"/>
              </a:lnSpc>
              <a:spcBef>
                <a:spcPts val="99"/>
              </a:spcBef>
            </a:pPr>
            <a:r>
              <a:rPr sz="1636" dirty="0" err="1">
                <a:cs typeface="Times New Roman"/>
              </a:rPr>
              <a:t>Esta</a:t>
            </a:r>
            <a:r>
              <a:rPr sz="1636" spc="85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solución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</a:t>
            </a:r>
            <a:r>
              <a:rPr sz="1636" spc="95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muy</a:t>
            </a:r>
            <a:r>
              <a:rPr sz="1636" spc="82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utilizada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en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instalaciones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potencia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89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operación</a:t>
            </a:r>
            <a:r>
              <a:rPr sz="1636" spc="89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medianamente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altas</a:t>
            </a:r>
            <a:r>
              <a:rPr sz="1636" spc="-3" dirty="0">
                <a:cs typeface="Times New Roman"/>
              </a:rPr>
              <a:t>;</a:t>
            </a:r>
            <a:r>
              <a:rPr sz="1636" spc="72" dirty="0">
                <a:cs typeface="Times New Roman"/>
              </a:rPr>
              <a:t> </a:t>
            </a:r>
            <a:r>
              <a:rPr sz="1636" spc="-10" dirty="0">
                <a:cs typeface="Times New Roman"/>
              </a:rPr>
              <a:t>y,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como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58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señaló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anteriormente</a:t>
            </a:r>
            <a:r>
              <a:rPr sz="1636" spc="-3" dirty="0">
                <a:cs typeface="Times New Roman"/>
              </a:rPr>
              <a:t>,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en</a:t>
            </a:r>
            <a:r>
              <a:rPr sz="1636" spc="61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nuestro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sistema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eléctrico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sistema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juego</a:t>
            </a:r>
            <a:r>
              <a:rPr sz="1636" spc="-3" dirty="0">
                <a:cs typeface="Times New Roman"/>
              </a:rPr>
              <a:t>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barras</a:t>
            </a:r>
            <a:r>
              <a:rPr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más</a:t>
            </a:r>
            <a:r>
              <a:rPr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utilizado</a:t>
            </a:r>
            <a:r>
              <a:rPr sz="1636" dirty="0">
                <a:cs typeface="Times New Roman"/>
              </a:rPr>
              <a:t>.</a:t>
            </a:r>
          </a:p>
        </p:txBody>
      </p:sp>
      <p:pic>
        <p:nvPicPr>
          <p:cNvPr id="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7274" y="779318"/>
            <a:ext cx="5143499" cy="363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3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5922818" cy="383543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>
                <a:cs typeface="Times New Roman"/>
              </a:rPr>
              <a:t>9.10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 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Barras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Triple</a:t>
            </a:r>
            <a:endParaRPr lang="es-ES" sz="1636" b="1" spc="-3" dirty="0">
              <a:cs typeface="Times New Roman"/>
            </a:endParaRPr>
          </a:p>
          <a:p>
            <a:endParaRPr sz="1636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r>
              <a:rPr sz="1636" dirty="0">
                <a:cs typeface="Times New Roman"/>
              </a:rPr>
              <a:t>En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eléctricas</a:t>
            </a:r>
            <a:r>
              <a:rPr sz="1636" spc="4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para</a:t>
            </a:r>
            <a:r>
              <a:rPr sz="1636" b="1" i="1" u="sng" spc="3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muy</a:t>
            </a:r>
            <a:r>
              <a:rPr sz="1636" b="1" i="1" u="sng" spc="2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alta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potencia,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suelen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emplear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cierta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frecuencia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 Sistema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Juego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Barras </a:t>
            </a:r>
            <a:r>
              <a:rPr sz="1636" b="1" i="1" u="sng" dirty="0">
                <a:cs typeface="Times New Roman"/>
              </a:rPr>
              <a:t>Triple</a:t>
            </a:r>
            <a:r>
              <a:rPr sz="1636" dirty="0">
                <a:cs typeface="Times New Roman"/>
              </a:rPr>
              <a:t>, </a:t>
            </a:r>
            <a:r>
              <a:rPr sz="1636" spc="-3" dirty="0">
                <a:cs typeface="Times New Roman"/>
              </a:rPr>
              <a:t>el cual consta </a:t>
            </a:r>
            <a:r>
              <a:rPr sz="1636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dos juegos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barras principales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 </a:t>
            </a:r>
            <a:r>
              <a:rPr sz="1636" b="1" i="1" u="sng" spc="-3" dirty="0">
                <a:cs typeface="Times New Roman"/>
              </a:rPr>
              <a:t>juego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barras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transferencia</a:t>
            </a:r>
            <a:r>
              <a:rPr sz="1636" spc="-3" dirty="0">
                <a:cs typeface="Times New Roman"/>
              </a:rPr>
              <a:t>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9.12 </a:t>
            </a:r>
            <a:r>
              <a:rPr sz="1636" spc="-3" dirty="0">
                <a:cs typeface="Times New Roman"/>
              </a:rPr>
              <a:t>representa el diagrama unifilar </a:t>
            </a:r>
            <a:r>
              <a:rPr sz="1636" dirty="0">
                <a:cs typeface="Times New Roman"/>
              </a:rPr>
              <a:t>de un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juego</a:t>
            </a:r>
            <a:r>
              <a:rPr sz="1636" dirty="0">
                <a:cs typeface="Times New Roman"/>
              </a:rPr>
              <a:t> de barras </a:t>
            </a:r>
            <a:r>
              <a:rPr sz="1636" spc="-3" dirty="0">
                <a:cs typeface="Times New Roman"/>
              </a:rPr>
              <a:t>triple,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subestación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conmutación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000"/>
              </a:lnSpc>
              <a:spcBef>
                <a:spcPts val="44"/>
              </a:spcBef>
            </a:pP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6612" y="2649682"/>
            <a:ext cx="5922818" cy="376117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marR="3464" algn="just">
              <a:lnSpc>
                <a:spcPct val="110100"/>
              </a:lnSpc>
            </a:pPr>
            <a:r>
              <a:rPr sz="1636" dirty="0" err="1">
                <a:cs typeface="Times New Roman"/>
              </a:rPr>
              <a:t>Esta</a:t>
            </a:r>
            <a:r>
              <a:rPr sz="1636" dirty="0">
                <a:cs typeface="Times New Roman"/>
              </a:rPr>
              <a:t> solución </a:t>
            </a:r>
            <a:r>
              <a:rPr sz="1636" spc="-3" dirty="0">
                <a:cs typeface="Times New Roman"/>
              </a:rPr>
              <a:t>permite </a:t>
            </a:r>
            <a:r>
              <a:rPr sz="1636" dirty="0">
                <a:cs typeface="Times New Roman"/>
              </a:rPr>
              <a:t>una </a:t>
            </a:r>
            <a:r>
              <a:rPr sz="1636" spc="-7" dirty="0">
                <a:cs typeface="Times New Roman"/>
              </a:rPr>
              <a:t>gran </a:t>
            </a:r>
            <a:r>
              <a:rPr sz="1636" spc="-3" dirty="0">
                <a:cs typeface="Times New Roman"/>
              </a:rPr>
              <a:t>flexibilidad en </a:t>
            </a:r>
            <a:r>
              <a:rPr sz="1636" dirty="0">
                <a:cs typeface="Times New Roman"/>
              </a:rPr>
              <a:t>lo </a:t>
            </a:r>
            <a:r>
              <a:rPr sz="1636" spc="3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respecta </a:t>
            </a:r>
            <a:r>
              <a:rPr sz="1636" dirty="0">
                <a:cs typeface="Times New Roman"/>
              </a:rPr>
              <a:t>a las labores de revisión y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mantenimiento. Al igual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en el caso </a:t>
            </a:r>
            <a:r>
              <a:rPr sz="1636" dirty="0">
                <a:cs typeface="Times New Roman"/>
              </a:rPr>
              <a:t>de </a:t>
            </a:r>
            <a:r>
              <a:rPr sz="1636" b="1" i="1" spc="-3" dirty="0">
                <a:cs typeface="Times New Roman"/>
              </a:rPr>
              <a:t>Juego </a:t>
            </a:r>
            <a:r>
              <a:rPr sz="1636" b="1" i="1" dirty="0">
                <a:cs typeface="Times New Roman"/>
              </a:rPr>
              <a:t>de </a:t>
            </a:r>
            <a:r>
              <a:rPr sz="1636" b="1" i="1" spc="-3" dirty="0">
                <a:cs typeface="Times New Roman"/>
              </a:rPr>
              <a:t>Barras Principal </a:t>
            </a:r>
            <a:r>
              <a:rPr sz="1636" b="1" i="1" dirty="0">
                <a:cs typeface="Times New Roman"/>
              </a:rPr>
              <a:t>y </a:t>
            </a:r>
            <a:r>
              <a:rPr sz="1636" b="1" i="1" spc="-7" dirty="0">
                <a:cs typeface="Times New Roman"/>
              </a:rPr>
              <a:t>de </a:t>
            </a:r>
            <a:r>
              <a:rPr sz="1636" b="1" i="1" spc="-3" dirty="0">
                <a:cs typeface="Times New Roman"/>
              </a:rPr>
              <a:t>Transferencia </a:t>
            </a:r>
            <a:r>
              <a:rPr sz="1636" b="1" i="1" dirty="0">
                <a:cs typeface="Times New Roman"/>
              </a:rPr>
              <a:t> Simple</a:t>
            </a:r>
            <a:r>
              <a:rPr sz="1636" dirty="0">
                <a:cs typeface="Times New Roman"/>
              </a:rPr>
              <a:t>, la </a:t>
            </a:r>
            <a:r>
              <a:rPr sz="1636" spc="-3" dirty="0">
                <a:cs typeface="Times New Roman"/>
              </a:rPr>
              <a:t>protección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línea del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considerar es transferida al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 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transferencia,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sacar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operación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línea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correspondiente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L="8659" marR="3464" algn="just">
              <a:lnSpc>
                <a:spcPct val="110100"/>
              </a:lnSpc>
            </a:pPr>
            <a:endParaRPr sz="1636" dirty="0">
              <a:cs typeface="Times New Roman"/>
            </a:endParaRPr>
          </a:p>
          <a:p>
            <a:pPr marL="8659" algn="just">
              <a:spcBef>
                <a:spcPts val="99"/>
              </a:spcBef>
            </a:pPr>
            <a:r>
              <a:rPr sz="1636" spc="-3" dirty="0">
                <a:cs typeface="Times New Roman"/>
              </a:rPr>
              <a:t>Dado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37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sistema</a:t>
            </a:r>
            <a:r>
              <a:rPr sz="1636" b="1" i="1" spc="20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20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juego</a:t>
            </a:r>
            <a:r>
              <a:rPr sz="1636" b="1" i="1" spc="24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20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barras</a:t>
            </a:r>
            <a:r>
              <a:rPr sz="1636" b="1" i="1" spc="31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triple</a:t>
            </a:r>
            <a:r>
              <a:rPr sz="1636" b="1" i="1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combinación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37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sistema</a:t>
            </a:r>
            <a:r>
              <a:rPr sz="1636" b="1" i="1" spc="20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24" dirty="0">
                <a:cs typeface="Times New Roman"/>
              </a:rPr>
              <a:t> </a:t>
            </a:r>
            <a:r>
              <a:rPr sz="1636" b="1" i="1" dirty="0" err="1">
                <a:cs typeface="Times New Roman"/>
              </a:rPr>
              <a:t>juego</a:t>
            </a:r>
            <a:r>
              <a:rPr sz="1636" b="1" i="1" spc="20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lang="es-ES" sz="1636" b="1" i="1" dirty="0">
                <a:cs typeface="Times New Roman"/>
              </a:rPr>
              <a:t> </a:t>
            </a:r>
            <a:r>
              <a:rPr sz="1636" b="1" i="1" spc="-3" dirty="0" err="1">
                <a:cs typeface="Times New Roman"/>
              </a:rPr>
              <a:t>barras</a:t>
            </a:r>
            <a:r>
              <a:rPr sz="1636" b="1" i="1" spc="-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doble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el </a:t>
            </a:r>
            <a:r>
              <a:rPr sz="1636" b="1" i="1" dirty="0">
                <a:cs typeface="Times New Roman"/>
              </a:rPr>
              <a:t>sistema de juego de </a:t>
            </a:r>
            <a:r>
              <a:rPr sz="1636" b="1" i="1" spc="-3" dirty="0">
                <a:cs typeface="Times New Roman"/>
              </a:rPr>
              <a:t>barras </a:t>
            </a:r>
            <a:r>
              <a:rPr sz="1636" b="1" i="1" dirty="0">
                <a:cs typeface="Times New Roman"/>
              </a:rPr>
              <a:t>principal y de transferencia</a:t>
            </a:r>
            <a:r>
              <a:rPr sz="1636" dirty="0">
                <a:cs typeface="Times New Roman"/>
              </a:rPr>
              <a:t>, </a:t>
            </a:r>
            <a:r>
              <a:rPr sz="1636" spc="-3" dirty="0">
                <a:cs typeface="Times New Roman"/>
              </a:rPr>
              <a:t>presenta las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ventajas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comunes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ambos </a:t>
            </a:r>
            <a:r>
              <a:rPr sz="1636" spc="-3" dirty="0">
                <a:cs typeface="Times New Roman"/>
              </a:rPr>
              <a:t>sistemas:</a:t>
            </a:r>
            <a:endParaRPr sz="1636" dirty="0">
              <a:cs typeface="Times New Roman"/>
            </a:endParaRPr>
          </a:p>
          <a:p>
            <a:pPr marL="319945" indent="-156292" algn="just">
              <a:spcBef>
                <a:spcPts val="99"/>
              </a:spcBef>
              <a:buFont typeface="Wingdings"/>
              <a:buChar char=""/>
              <a:tabLst>
                <a:tab pos="319945" algn="l"/>
                <a:tab pos="320378" algn="l"/>
              </a:tabLst>
            </a:pPr>
            <a:r>
              <a:rPr sz="1636" b="1" spc="-3" dirty="0">
                <a:cs typeface="Times New Roman"/>
              </a:rPr>
              <a:t>Facilidad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mantenimiento de </a:t>
            </a:r>
            <a:r>
              <a:rPr sz="1636" b="1" spc="-3" dirty="0">
                <a:cs typeface="Times New Roman"/>
              </a:rPr>
              <a:t>los tres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juegos</a:t>
            </a:r>
            <a:r>
              <a:rPr sz="1636" b="1" dirty="0">
                <a:cs typeface="Times New Roman"/>
              </a:rPr>
              <a:t> </a:t>
            </a:r>
            <a:r>
              <a:rPr sz="1636" b="1" spc="3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barras.</a:t>
            </a:r>
            <a:endParaRPr sz="1636" b="1" dirty="0">
              <a:cs typeface="Times New Roman"/>
            </a:endParaRPr>
          </a:p>
          <a:p>
            <a:pPr marL="319945" indent="-156292" algn="just">
              <a:spcBef>
                <a:spcPts val="99"/>
              </a:spcBef>
              <a:buFont typeface="Wingdings"/>
              <a:buChar char=""/>
              <a:tabLst>
                <a:tab pos="319945" algn="l"/>
                <a:tab pos="320378" algn="l"/>
              </a:tabLst>
            </a:pPr>
            <a:r>
              <a:rPr sz="1636" b="1" spc="-3" dirty="0">
                <a:cs typeface="Times New Roman"/>
              </a:rPr>
              <a:t>Facilidad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mantenimiento de</a:t>
            </a:r>
            <a:r>
              <a:rPr sz="1636" b="1" spc="-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los</a:t>
            </a:r>
            <a:r>
              <a:rPr sz="1636" b="1" spc="-3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-3" dirty="0" err="1">
                <a:cs typeface="Times New Roman"/>
              </a:rPr>
              <a:t>es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  <a:p>
            <a:pPr marL="319945" indent="-156292" algn="just">
              <a:spcBef>
                <a:spcPts val="106"/>
              </a:spcBef>
              <a:buFont typeface="Wingdings"/>
              <a:buChar char=""/>
              <a:tabLst>
                <a:tab pos="319945" algn="l"/>
                <a:tab pos="320378" algn="l"/>
              </a:tabLst>
            </a:pPr>
            <a:r>
              <a:rPr sz="1636" b="1" spc="-3" dirty="0">
                <a:cs typeface="Times New Roman"/>
              </a:rPr>
              <a:t>Mayor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continuidad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servicio.</a:t>
            </a:r>
            <a:endParaRPr sz="1636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3818" y="676701"/>
            <a:ext cx="5663045" cy="503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0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9"/>
            <a:ext cx="4260273" cy="308650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>
              <a:lnSpc>
                <a:spcPts val="1964"/>
              </a:lnSpc>
            </a:pPr>
            <a:r>
              <a:rPr sz="1636" b="1" spc="-3" dirty="0">
                <a:cs typeface="Times New Roman"/>
              </a:rPr>
              <a:t>9.11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 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en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Anillo</a:t>
            </a:r>
            <a:endParaRPr lang="es-ES" sz="1636" b="1" spc="-3" dirty="0">
              <a:cs typeface="Times New Roman"/>
            </a:endParaRPr>
          </a:p>
          <a:p>
            <a:pPr algn="just">
              <a:lnSpc>
                <a:spcPts val="1964"/>
              </a:lnSpc>
            </a:pPr>
            <a:endParaRPr lang="es-ES" sz="1636" b="1" spc="-3" dirty="0">
              <a:cs typeface="Times New Roman"/>
            </a:endParaRPr>
          </a:p>
          <a:p>
            <a:pPr algn="just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44"/>
              </a:spcBef>
            </a:pPr>
            <a:r>
              <a:rPr sz="1636" b="1" i="1" u="sng" dirty="0">
                <a:cs typeface="Times New Roman"/>
              </a:rPr>
              <a:t>El </a:t>
            </a:r>
            <a:r>
              <a:rPr sz="1636" b="1" i="1" u="sng" spc="-3" dirty="0">
                <a:cs typeface="Times New Roman"/>
              </a:rPr>
              <a:t>Sistema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Juego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Barras en Anillo se considera </a:t>
            </a:r>
            <a:r>
              <a:rPr sz="1636" b="1" i="1" u="sng" dirty="0">
                <a:cs typeface="Times New Roman"/>
              </a:rPr>
              <a:t>un diseño intermedio </a:t>
            </a:r>
            <a:r>
              <a:rPr sz="1636" b="1" i="1" u="sng" spc="-3" dirty="0">
                <a:cs typeface="Times New Roman"/>
              </a:rPr>
              <a:t>entre el </a:t>
            </a:r>
            <a:r>
              <a:rPr sz="1636" b="1" i="1" u="sng" dirty="0">
                <a:cs typeface="Times New Roman"/>
              </a:rPr>
              <a:t>juego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dirty="0">
                <a:cs typeface="Times New Roman"/>
              </a:rPr>
              <a:t> simple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dirty="0">
                <a:cs typeface="Times New Roman"/>
              </a:rPr>
              <a:t> juego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barras</a:t>
            </a:r>
            <a:r>
              <a:rPr sz="1636" b="1" i="1" u="sng" dirty="0">
                <a:cs typeface="Times New Roman"/>
              </a:rPr>
              <a:t> doble</a:t>
            </a:r>
            <a:r>
              <a:rPr sz="1636" dirty="0">
                <a:cs typeface="Times New Roman"/>
              </a:rPr>
              <a:t>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tomando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consideración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costos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continuidad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servicio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44"/>
              </a:spcBef>
            </a:pPr>
            <a:endParaRPr sz="1636" dirty="0">
              <a:cs typeface="Times New Roman"/>
            </a:endParaRPr>
          </a:p>
          <a:p>
            <a:pPr marR="5195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9.13 </a:t>
            </a:r>
            <a:r>
              <a:rPr sz="1636" spc="-3" dirty="0">
                <a:cs typeface="Times New Roman"/>
              </a:rPr>
              <a:t>representa el diagrama unifilar </a:t>
            </a:r>
            <a:r>
              <a:rPr sz="1636" dirty="0">
                <a:cs typeface="Times New Roman"/>
              </a:rPr>
              <a:t>de un </a:t>
            </a:r>
            <a:r>
              <a:rPr sz="1636" spc="-3" dirty="0">
                <a:cs typeface="Times New Roman"/>
              </a:rPr>
              <a:t>sistema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juego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barras en anillo, </a:t>
            </a:r>
            <a:r>
              <a:rPr sz="1636" dirty="0">
                <a:cs typeface="Times New Roman"/>
              </a:rPr>
              <a:t>en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generación: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3182" y="3928619"/>
            <a:ext cx="5091545" cy="275333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3"/>
              </a:spcBef>
            </a:pPr>
            <a:r>
              <a:rPr sz="1636" b="1" dirty="0">
                <a:solidFill>
                  <a:srgbClr val="00B050"/>
                </a:solidFill>
                <a:cs typeface="Times New Roman"/>
              </a:rPr>
              <a:t>Este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sistema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presenta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las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ventajas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siguientes:</a:t>
            </a:r>
            <a:endParaRPr sz="1636" b="1" dirty="0">
              <a:solidFill>
                <a:srgbClr val="00B050"/>
              </a:solidFill>
              <a:cs typeface="Times New Roman"/>
            </a:endParaRPr>
          </a:p>
          <a:p>
            <a:pPr marL="319945" marR="4329" indent="-155859">
              <a:lnSpc>
                <a:spcPct val="110000"/>
              </a:lnSpc>
              <a:spcBef>
                <a:spcPts val="10"/>
              </a:spcBef>
              <a:buAutoNum type="alphaUcPeriod"/>
              <a:tabLst>
                <a:tab pos="320378" algn="l"/>
              </a:tabLst>
            </a:pPr>
            <a:r>
              <a:rPr sz="1636" b="1" spc="-7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1636" b="1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falla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un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1636" b="1" i="1" u="sng" spc="-3" dirty="0" err="1">
                <a:solidFill>
                  <a:srgbClr val="00B050"/>
                </a:solidFill>
                <a:cs typeface="Times New Roman"/>
              </a:rPr>
              <a:t>interruptor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del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anillo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no</a:t>
            </a:r>
            <a:r>
              <a:rPr sz="1636" b="1" i="1" u="sng" spc="6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interrumpe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continuidad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del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servicio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,</a:t>
            </a:r>
            <a:r>
              <a:rPr sz="1636" b="1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dado </a:t>
            </a:r>
            <a:r>
              <a:rPr sz="1636" b="1" spc="-19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que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el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juego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de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barras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convierte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en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un</a:t>
            </a:r>
            <a:r>
              <a:rPr sz="1636" b="1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dirty="0" err="1">
                <a:solidFill>
                  <a:srgbClr val="00B050"/>
                </a:solidFill>
                <a:cs typeface="Times New Roman"/>
              </a:rPr>
              <a:t>juego</a:t>
            </a:r>
            <a:r>
              <a:rPr sz="1636" b="1" i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spc="3" dirty="0">
                <a:solidFill>
                  <a:srgbClr val="00B050"/>
                </a:solidFill>
                <a:cs typeface="Times New Roman"/>
              </a:rPr>
              <a:t>de </a:t>
            </a:r>
            <a:r>
              <a:rPr sz="1636" b="1" i="1" spc="-3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1636" b="1" i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spc="-3" dirty="0">
                <a:solidFill>
                  <a:srgbClr val="00B050"/>
                </a:solidFill>
                <a:cs typeface="Times New Roman"/>
              </a:rPr>
              <a:t>sencillo.</a:t>
            </a:r>
            <a:endParaRPr sz="1636" b="1" dirty="0">
              <a:solidFill>
                <a:srgbClr val="00B050"/>
              </a:solidFill>
              <a:cs typeface="Times New Roman"/>
            </a:endParaRPr>
          </a:p>
          <a:p>
            <a:pPr marL="319945" marR="3464" indent="-155859">
              <a:lnSpc>
                <a:spcPct val="110000"/>
              </a:lnSpc>
              <a:buAutoNum type="alphaUcPeriod"/>
              <a:tabLst>
                <a:tab pos="320378" algn="l"/>
              </a:tabLst>
            </a:pPr>
            <a:r>
              <a:rPr sz="1636" b="1" dirty="0">
                <a:solidFill>
                  <a:srgbClr val="00B050"/>
                </a:solidFill>
                <a:cs typeface="Times New Roman"/>
              </a:rPr>
              <a:t>El</a:t>
            </a:r>
            <a:r>
              <a:rPr sz="1636" b="1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anillo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puede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dividir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en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dos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juegos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i="1" u="sng" spc="7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1636" b="1" i="1" u="sng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simples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,</a:t>
            </a:r>
            <a:r>
              <a:rPr sz="1636" b="1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facilitando</a:t>
            </a:r>
            <a:r>
              <a:rPr sz="1636" b="1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7" dirty="0">
                <a:solidFill>
                  <a:srgbClr val="00B050"/>
                </a:solidFill>
                <a:cs typeface="Times New Roman"/>
              </a:rPr>
              <a:t>con</a:t>
            </a:r>
            <a:r>
              <a:rPr sz="1636" b="1" spc="7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esto</a:t>
            </a:r>
            <a:r>
              <a:rPr sz="1636" b="1" spc="8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las </a:t>
            </a:r>
            <a:r>
              <a:rPr sz="1636" b="1" spc="-19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labores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de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mantenimiento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inspección.</a:t>
            </a:r>
            <a:endParaRPr sz="1636" b="1" dirty="0">
              <a:solidFill>
                <a:srgbClr val="00B050"/>
              </a:solidFill>
              <a:cs typeface="Times New Roman"/>
            </a:endParaRPr>
          </a:p>
          <a:p>
            <a:pPr marL="319945" marR="5628" indent="-155859">
              <a:lnSpc>
                <a:spcPct val="110000"/>
              </a:lnSpc>
              <a:spcBef>
                <a:spcPts val="7"/>
              </a:spcBef>
              <a:buAutoNum type="alphaUcPeriod"/>
              <a:tabLst>
                <a:tab pos="320378" algn="l"/>
              </a:tabLst>
            </a:pP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1636" b="1" i="1" u="sng" spc="6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puede</a:t>
            </a:r>
            <a:r>
              <a:rPr sz="1636" b="1" i="1" u="sng" spc="6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aislar</a:t>
            </a:r>
            <a:r>
              <a:rPr sz="1636" b="1" i="1" u="sng" spc="6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una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porción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i="1" u="sng" spc="6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barra</a:t>
            </a:r>
            <a:r>
              <a:rPr sz="1636" b="1" i="1" u="sng" spc="6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para</a:t>
            </a:r>
            <a:r>
              <a:rPr sz="1636" b="1" i="1" u="sng" spc="68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fines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i="1" u="sng" spc="72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inspección</a:t>
            </a:r>
            <a:r>
              <a:rPr sz="1636" b="1" i="1" u="sng" spc="89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y</a:t>
            </a:r>
            <a:r>
              <a:rPr sz="1636" b="1" spc="55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mantenimiento, </a:t>
            </a:r>
            <a:r>
              <a:rPr sz="1636" b="1" spc="-19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conservando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las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restantes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energizadas.</a:t>
            </a:r>
            <a:endParaRPr sz="1636" b="1" dirty="0">
              <a:solidFill>
                <a:srgbClr val="00B050"/>
              </a:solidFill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6895" y="353866"/>
            <a:ext cx="6026727" cy="40005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692727" y="3271806"/>
            <a:ext cx="6096000" cy="407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3"/>
              </a:spcBef>
            </a:pPr>
            <a:endParaRPr lang="es-ES" sz="409" dirty="0">
              <a:latin typeface="Times New Roman"/>
              <a:cs typeface="Times New Roman"/>
            </a:endParaRPr>
          </a:p>
          <a:p>
            <a:pPr marL="433" algn="ctr">
              <a:spcBef>
                <a:spcPts val="3"/>
              </a:spcBef>
            </a:pPr>
            <a:r>
              <a:rPr lang="es-ES" sz="1636" b="1" dirty="0">
                <a:cs typeface="Times New Roman"/>
              </a:rPr>
              <a:t>Figura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9.13: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Sistema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juego</a:t>
            </a:r>
            <a:r>
              <a:rPr lang="es-ES" sz="1636" b="1" dirty="0">
                <a:cs typeface="Times New Roman"/>
              </a:rPr>
              <a:t> 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barras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en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anillo.</a:t>
            </a:r>
            <a:endParaRPr lang="es-ES" sz="1636" b="1" dirty="0">
              <a:cs typeface="Times New Roman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074227" y="4522581"/>
            <a:ext cx="7117773" cy="215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9766" algn="just"/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Ahora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bien,</a:t>
            </a:r>
            <a:r>
              <a:rPr lang="es-ES" sz="1636" b="1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presenta</a:t>
            </a:r>
            <a:r>
              <a:rPr lang="es-ES" sz="1636" b="1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las</a:t>
            </a:r>
            <a:r>
              <a:rPr lang="es-ES" sz="1636" b="1" spc="14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desventajas</a:t>
            </a:r>
            <a:r>
              <a:rPr lang="es-ES" sz="1636" b="1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siguientes:</a:t>
            </a:r>
            <a:endParaRPr lang="es-ES" sz="1636" b="1" dirty="0">
              <a:solidFill>
                <a:srgbClr val="FF0000"/>
              </a:solidFill>
              <a:cs typeface="Times New Roman"/>
            </a:endParaRPr>
          </a:p>
          <a:p>
            <a:pPr marL="233789" marR="60179" indent="-233789" algn="just">
              <a:lnSpc>
                <a:spcPts val="1964"/>
              </a:lnSpc>
              <a:spcBef>
                <a:spcPts val="10"/>
              </a:spcBef>
              <a:buFont typeface="Arial" panose="020B0604020202020204" pitchFamily="34" charset="0"/>
              <a:buChar char="•"/>
              <a:tabLst>
                <a:tab pos="571918" algn="l"/>
                <a:tab pos="572350" algn="l"/>
              </a:tabLst>
            </a:pPr>
            <a:r>
              <a:rPr lang="es-ES" sz="1636" b="1" spc="-7" dirty="0">
                <a:solidFill>
                  <a:srgbClr val="FF0000"/>
                </a:solidFill>
                <a:cs typeface="Times New Roman"/>
              </a:rPr>
              <a:t>La</a:t>
            </a:r>
            <a:r>
              <a:rPr lang="es-ES" sz="1636" b="1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desconexión</a:t>
            </a:r>
            <a:r>
              <a:rPr lang="es-ES" sz="1636" b="1" i="1" u="sng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simultanea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dos</a:t>
            </a:r>
            <a:r>
              <a:rPr lang="es-ES" sz="1636" b="1" i="1" u="sng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interruptores</a:t>
            </a:r>
            <a:r>
              <a:rPr lang="es-ES" sz="1636" b="1" i="1" u="sng" spc="14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consecutivos</a:t>
            </a:r>
            <a:r>
              <a:rPr lang="es-ES" sz="1636" b="1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del</a:t>
            </a:r>
            <a:r>
              <a:rPr lang="es-ES" sz="1636" b="1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anillo,</a:t>
            </a:r>
            <a:r>
              <a:rPr lang="es-ES" sz="1636" b="1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podría</a:t>
            </a:r>
            <a:r>
              <a:rPr lang="es-ES" sz="1636" b="1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dejar </a:t>
            </a:r>
            <a:r>
              <a:rPr lang="es-ES" sz="1636" b="1" spc="-194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fuera</a:t>
            </a:r>
            <a:r>
              <a:rPr lang="es-ES" sz="1636" b="1" i="1" u="sng" spc="-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 servicio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más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 de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una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 línea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.</a:t>
            </a:r>
            <a:endParaRPr lang="es-ES" sz="1636" b="1" dirty="0">
              <a:solidFill>
                <a:srgbClr val="FF0000"/>
              </a:solidFill>
              <a:cs typeface="Times New Roman"/>
            </a:endParaRPr>
          </a:p>
          <a:p>
            <a:pPr marL="233789" indent="-233789" algn="just">
              <a:lnSpc>
                <a:spcPts val="1964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571918" algn="l"/>
                <a:tab pos="572350" algn="l"/>
              </a:tabLst>
            </a:pP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El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sistema 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medición</a:t>
            </a:r>
            <a:r>
              <a:rPr lang="es-ES" sz="1636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y</a:t>
            </a:r>
            <a:r>
              <a:rPr lang="es-ES" sz="1636" b="1" i="1" u="sng" spc="-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protección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es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más complejo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.</a:t>
            </a:r>
          </a:p>
          <a:p>
            <a:pPr marL="233789" marR="3464" indent="-233789" algn="just">
              <a:lnSpc>
                <a:spcPts val="1964"/>
              </a:lnSpc>
              <a:spcBef>
                <a:spcPts val="44"/>
              </a:spcBef>
              <a:buFont typeface="Arial" panose="020B0604020202020204" pitchFamily="34" charset="0"/>
              <a:buChar char="•"/>
              <a:tabLst>
                <a:tab pos="571918" algn="l"/>
                <a:tab pos="572350" algn="l"/>
              </a:tabLst>
            </a:pP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Para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realizar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cualquier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trabajo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en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las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barras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es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necesario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sacar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 de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servicio</a:t>
            </a:r>
            <a:r>
              <a:rPr lang="es-ES" sz="1636" b="1" i="1" u="sng" spc="198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esta </a:t>
            </a:r>
            <a:r>
              <a:rPr lang="es-ES" sz="1636" b="1" i="1" u="sng" spc="-194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porción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 del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anillo</a:t>
            </a:r>
            <a:r>
              <a:rPr lang="es-ES" sz="1636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y</a:t>
            </a:r>
            <a:r>
              <a:rPr lang="es-ES" sz="1636" b="1" i="1" u="sng" spc="-1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sus</a:t>
            </a:r>
            <a:r>
              <a:rPr lang="es-ES" sz="1636" b="1" i="1" u="sng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alimentadores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correspondientes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.</a:t>
            </a:r>
            <a:endParaRPr lang="es-ES" sz="1636" b="1" dirty="0">
              <a:solidFill>
                <a:srgbClr val="FF0000"/>
              </a:solidFill>
              <a:cs typeface="Times New Roman"/>
            </a:endParaRPr>
          </a:p>
          <a:p>
            <a:pPr marL="233789" indent="-233789" algn="just">
              <a:lnSpc>
                <a:spcPts val="1964"/>
              </a:lnSpc>
              <a:spcBef>
                <a:spcPts val="41"/>
              </a:spcBef>
              <a:buFont typeface="Arial" panose="020B0604020202020204" pitchFamily="34" charset="0"/>
              <a:buChar char="•"/>
              <a:tabLst>
                <a:tab pos="571918" algn="l"/>
                <a:tab pos="572350" algn="l"/>
              </a:tabLst>
            </a:pP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El</a:t>
            </a:r>
            <a:r>
              <a:rPr lang="es-ES" sz="1636" b="1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mantenimiento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1636" b="1" i="1" u="sng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un</a:t>
            </a:r>
            <a:r>
              <a:rPr lang="es-ES" sz="1636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interruptor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de línea 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supone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sacar</a:t>
            </a:r>
            <a:r>
              <a:rPr lang="es-ES" sz="1636" b="1" i="1" u="sng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lang="es-ES" sz="1636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operación</a:t>
            </a:r>
            <a:r>
              <a:rPr lang="es-ES" sz="1636" b="1" i="1" u="sng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spc="-3" dirty="0">
                <a:solidFill>
                  <a:srgbClr val="FF0000"/>
                </a:solidFill>
                <a:cs typeface="Times New Roman"/>
              </a:rPr>
              <a:t>el</a:t>
            </a:r>
            <a:r>
              <a:rPr lang="es-ES" sz="1636" b="1" i="1" u="sng" spc="3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i="1" u="sng" dirty="0">
                <a:solidFill>
                  <a:srgbClr val="FF0000"/>
                </a:solidFill>
                <a:cs typeface="Times New Roman"/>
              </a:rPr>
              <a:t>alimentador</a:t>
            </a:r>
            <a:r>
              <a:rPr lang="es-ES" sz="1636" b="1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s-ES" sz="1636" b="1" spc="-3" dirty="0">
                <a:solidFill>
                  <a:srgbClr val="FF0000"/>
                </a:solidFill>
                <a:cs typeface="Times New Roman"/>
              </a:rPr>
              <a:t>correspondiente.</a:t>
            </a:r>
            <a:endParaRPr lang="es-ES" sz="1636" b="1" dirty="0">
              <a:solidFill>
                <a:srgbClr val="FF0000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13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5136" y="259773"/>
            <a:ext cx="11793682" cy="1273787"/>
          </a:xfrm>
          <a:prstGeom prst="rect">
            <a:avLst/>
          </a:prstGeom>
        </p:spPr>
        <p:txBody>
          <a:bodyPr vert="horz" wrap="square" lIns="0" tIns="29441" rIns="0" bIns="0" rtlCol="0">
            <a:spAutoFit/>
          </a:bodyPr>
          <a:lstStyle/>
          <a:p>
            <a:pPr marL="8659" algn="just">
              <a:spcBef>
                <a:spcPts val="232"/>
              </a:spcBef>
            </a:pPr>
            <a:r>
              <a:rPr sz="1636" b="1" spc="-3" dirty="0">
                <a:cs typeface="Times New Roman"/>
              </a:rPr>
              <a:t>9.12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Barras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Doble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Arreglo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lang="en-US" sz="1636" b="1" dirty="0" err="1">
                <a:cs typeface="Times New Roman"/>
              </a:rPr>
              <a:t>interruptor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y Medio</a:t>
            </a:r>
            <a:endParaRPr sz="1636" dirty="0">
              <a:cs typeface="Times New Roman"/>
            </a:endParaRPr>
          </a:p>
          <a:p>
            <a:pPr marL="8659" marR="3464" algn="just">
              <a:lnSpc>
                <a:spcPct val="95900"/>
              </a:lnSpc>
              <a:spcBef>
                <a:spcPts val="166"/>
              </a:spcBef>
            </a:pPr>
            <a:r>
              <a:rPr sz="1636" dirty="0">
                <a:cs typeface="Times New Roman"/>
              </a:rPr>
              <a:t>Este tipo </a:t>
            </a:r>
            <a:r>
              <a:rPr sz="1636" spc="-3" dirty="0">
                <a:cs typeface="Times New Roman"/>
              </a:rPr>
              <a:t>de arreglo </a:t>
            </a:r>
            <a:r>
              <a:rPr sz="1636" dirty="0">
                <a:cs typeface="Times New Roman"/>
              </a:rPr>
              <a:t>consta </a:t>
            </a:r>
            <a:r>
              <a:rPr sz="1636" spc="-3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dos juegos de barras principales </a:t>
            </a:r>
            <a:r>
              <a:rPr sz="1636" spc="-3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cuales, </a:t>
            </a:r>
            <a:r>
              <a:rPr sz="1636" spc="-3" dirty="0">
                <a:cs typeface="Times New Roman"/>
              </a:rPr>
              <a:t>en condiciones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normales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operación, </a:t>
            </a:r>
            <a:r>
              <a:rPr sz="1636" b="1" i="1" u="sng" dirty="0">
                <a:cs typeface="Times New Roman"/>
              </a:rPr>
              <a:t>siempre </a:t>
            </a:r>
            <a:r>
              <a:rPr sz="1636" b="1" i="1" u="sng" spc="-3" dirty="0">
                <a:cs typeface="Times New Roman"/>
              </a:rPr>
              <a:t>están energizadas</a:t>
            </a:r>
            <a:r>
              <a:rPr sz="1636" spc="-3" dirty="0">
                <a:cs typeface="Times New Roman"/>
              </a:rPr>
              <a:t>. Por cada </a:t>
            </a:r>
            <a:r>
              <a:rPr sz="1636" dirty="0">
                <a:cs typeface="Times New Roman"/>
              </a:rPr>
              <a:t>2 </a:t>
            </a:r>
            <a:r>
              <a:rPr sz="1636" spc="-3" dirty="0">
                <a:cs typeface="Times New Roman"/>
              </a:rPr>
              <a:t>circuitos convergentes, </a:t>
            </a:r>
            <a:r>
              <a:rPr sz="1636" spc="3" dirty="0">
                <a:cs typeface="Times New Roman"/>
              </a:rPr>
              <a:t>hay </a:t>
            </a:r>
            <a:r>
              <a:rPr sz="1636" dirty="0">
                <a:cs typeface="Times New Roman"/>
              </a:rPr>
              <a:t>3 </a:t>
            </a:r>
            <a:r>
              <a:rPr sz="1636" spc="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 err="1">
                <a:cs typeface="Times New Roman"/>
              </a:rPr>
              <a:t>es</a:t>
            </a:r>
            <a:r>
              <a:rPr sz="1636" spc="-3" dirty="0">
                <a:cs typeface="Times New Roman"/>
              </a:rPr>
              <a:t>; es decir, </a:t>
            </a:r>
            <a:r>
              <a:rPr sz="1636" dirty="0">
                <a:cs typeface="Times New Roman"/>
              </a:rPr>
              <a:t>un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medio por cada </a:t>
            </a:r>
            <a:r>
              <a:rPr sz="1636" spc="-3" dirty="0">
                <a:cs typeface="Times New Roman"/>
              </a:rPr>
              <a:t>alimentador. De ahí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denominación 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“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Medio”. </a:t>
            </a:r>
            <a:r>
              <a:rPr sz="1636" spc="-10" dirty="0">
                <a:cs typeface="Times New Roman"/>
              </a:rPr>
              <a:t>La </a:t>
            </a:r>
            <a:r>
              <a:rPr sz="1636" spc="-3" dirty="0" err="1">
                <a:cs typeface="Times New Roman"/>
              </a:rPr>
              <a:t>Figura</a:t>
            </a:r>
            <a:r>
              <a:rPr sz="1636" spc="-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9</a:t>
            </a:r>
            <a:r>
              <a:rPr sz="1636" dirty="0">
                <a:cs typeface="Times New Roman"/>
              </a:rPr>
              <a:t>.14 </a:t>
            </a:r>
            <a:r>
              <a:rPr sz="1636" spc="-3" dirty="0">
                <a:cs typeface="Times New Roman"/>
              </a:rPr>
              <a:t>representa el diagrama </a:t>
            </a:r>
            <a:r>
              <a:rPr sz="1636" dirty="0">
                <a:cs typeface="Times New Roman"/>
              </a:rPr>
              <a:t>unifilar de un </a:t>
            </a:r>
            <a:r>
              <a:rPr sz="1636" spc="-3" dirty="0">
                <a:cs typeface="Times New Roman"/>
              </a:rPr>
              <a:t>sistema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barras</a:t>
            </a:r>
            <a:r>
              <a:rPr sz="1636" dirty="0">
                <a:cs typeface="Times New Roman"/>
              </a:rPr>
              <a:t> doble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 </a:t>
            </a:r>
            <a:r>
              <a:rPr sz="1636" spc="-3" dirty="0">
                <a:cs typeface="Times New Roman"/>
              </a:rPr>
              <a:t>arreglo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medio: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3824" y="6054956"/>
            <a:ext cx="3761358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/>
            <a:r>
              <a:rPr sz="1636" dirty="0" err="1">
                <a:cs typeface="Times New Roman"/>
              </a:rPr>
              <a:t>Figura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9.14: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juego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doble</a:t>
            </a:r>
            <a:r>
              <a:rPr sz="1636" dirty="0">
                <a:cs typeface="Times New Roman"/>
              </a:rPr>
              <a:t> con</a:t>
            </a:r>
            <a:r>
              <a:rPr sz="1636" spc="-3" dirty="0">
                <a:cs typeface="Times New Roman"/>
              </a:rPr>
              <a:t> arreglo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3" dirty="0">
                <a:cs typeface="Times New Roman"/>
              </a:rPr>
              <a:t> medio.</a:t>
            </a:r>
            <a:endParaRPr sz="1636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136" y="1870364"/>
            <a:ext cx="4727864" cy="4184592"/>
          </a:xfrm>
          <a:prstGeom prst="rect">
            <a:avLst/>
          </a:prstGeom>
        </p:spPr>
      </p:pic>
      <p:sp>
        <p:nvSpPr>
          <p:cNvPr id="6" name="object 2"/>
          <p:cNvSpPr txBox="1"/>
          <p:nvPr/>
        </p:nvSpPr>
        <p:spPr>
          <a:xfrm>
            <a:off x="5160818" y="1454727"/>
            <a:ext cx="6692611" cy="5002547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27"/>
              </a:spcBef>
            </a:pPr>
            <a:endParaRPr sz="784" dirty="0">
              <a:latin typeface="Times New Roman"/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3"/>
              </a:spcBef>
            </a:pPr>
            <a:r>
              <a:rPr sz="1636" dirty="0">
                <a:cs typeface="Times New Roman"/>
              </a:rPr>
              <a:t>En </a:t>
            </a:r>
            <a:r>
              <a:rPr sz="1636" spc="-3" dirty="0">
                <a:cs typeface="Times New Roman"/>
              </a:rPr>
              <a:t>condiciones normales </a:t>
            </a:r>
            <a:r>
              <a:rPr sz="1636" dirty="0">
                <a:cs typeface="Times New Roman"/>
              </a:rPr>
              <a:t>de operación todos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 err="1">
                <a:cs typeface="Times New Roman"/>
              </a:rPr>
              <a:t>es</a:t>
            </a:r>
            <a:r>
              <a:rPr sz="1636" spc="-3" dirty="0">
                <a:cs typeface="Times New Roman"/>
              </a:rPr>
              <a:t> están </a:t>
            </a:r>
            <a:r>
              <a:rPr sz="1636" dirty="0">
                <a:cs typeface="Times New Roman"/>
              </a:rPr>
              <a:t>cerrados, y </a:t>
            </a:r>
            <a:r>
              <a:rPr sz="1636" spc="-3" dirty="0">
                <a:cs typeface="Times New Roman"/>
              </a:rPr>
              <a:t>ambas barras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principales están energizadas. </a:t>
            </a:r>
            <a:r>
              <a:rPr sz="1636" dirty="0">
                <a:cs typeface="Times New Roman"/>
              </a:rPr>
              <a:t>Este </a:t>
            </a:r>
            <a:r>
              <a:rPr sz="1636" spc="-3" dirty="0">
                <a:cs typeface="Times New Roman"/>
              </a:rPr>
              <a:t>arreglo </a:t>
            </a:r>
            <a:r>
              <a:rPr sz="1636" dirty="0">
                <a:cs typeface="Times New Roman"/>
              </a:rPr>
              <a:t>de barras </a:t>
            </a:r>
            <a:r>
              <a:rPr sz="1636" spc="-3" dirty="0">
                <a:cs typeface="Times New Roman"/>
              </a:rPr>
              <a:t>presenta </a:t>
            </a:r>
            <a:r>
              <a:rPr sz="1636" dirty="0">
                <a:cs typeface="Times New Roman"/>
              </a:rPr>
              <a:t>un </a:t>
            </a:r>
            <a:r>
              <a:rPr sz="1636" spc="-3" dirty="0">
                <a:cs typeface="Times New Roman"/>
              </a:rPr>
              <a:t>alto grado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confiabilidad </a:t>
            </a:r>
            <a:r>
              <a:rPr sz="1636" dirty="0">
                <a:cs typeface="Times New Roman"/>
              </a:rPr>
              <a:t> y </a:t>
            </a:r>
            <a:r>
              <a:rPr sz="1636" spc="-3" dirty="0">
                <a:cs typeface="Times New Roman"/>
              </a:rPr>
              <a:t>seguridad, bajo condiciones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fallos en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-3" dirty="0" err="1">
                <a:cs typeface="Times New Roman"/>
              </a:rPr>
              <a:t>es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potencia, en </a:t>
            </a:r>
            <a:r>
              <a:rPr sz="1636" dirty="0">
                <a:cs typeface="Times New Roman"/>
              </a:rPr>
              <a:t>las </a:t>
            </a:r>
            <a:r>
              <a:rPr sz="1636" spc="-3" dirty="0">
                <a:cs typeface="Times New Roman"/>
              </a:rPr>
              <a:t>barras </a:t>
            </a:r>
            <a:r>
              <a:rPr sz="1636" dirty="0">
                <a:cs typeface="Times New Roman"/>
              </a:rPr>
              <a:t>o </a:t>
            </a:r>
            <a:r>
              <a:rPr sz="1636" spc="-3" dirty="0">
                <a:cs typeface="Times New Roman"/>
              </a:rPr>
              <a:t>en los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circuitos</a:t>
            </a:r>
            <a:r>
              <a:rPr sz="1636" dirty="0">
                <a:cs typeface="Times New Roman"/>
              </a:rPr>
              <a:t> que</a:t>
            </a:r>
            <a:r>
              <a:rPr sz="1636" spc="-3" dirty="0">
                <a:cs typeface="Times New Roman"/>
              </a:rPr>
              <a:t> se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derivan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dicha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subestación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</a:pPr>
            <a:r>
              <a:rPr sz="1636" b="1" spc="-3" dirty="0">
                <a:solidFill>
                  <a:srgbClr val="00B050"/>
                </a:solidFill>
                <a:cs typeface="Times New Roman"/>
              </a:rPr>
              <a:t>Presenta las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ventajas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siguientes:</a:t>
            </a:r>
            <a:endParaRPr sz="1636" b="1" dirty="0">
              <a:solidFill>
                <a:srgbClr val="00B050"/>
              </a:solidFill>
              <a:cs typeface="Times New Roman"/>
            </a:endParaRPr>
          </a:p>
          <a:p>
            <a:pPr marR="6927" algn="just">
              <a:lnSpc>
                <a:spcPts val="1964"/>
              </a:lnSpc>
              <a:spcBef>
                <a:spcPts val="44"/>
              </a:spcBef>
              <a:buAutoNum type="arabicPeriod"/>
              <a:tabLst>
                <a:tab pos="572350" algn="l"/>
              </a:tabLst>
            </a:pP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Facilidad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 de mantenimiento de</a:t>
            </a:r>
            <a:r>
              <a:rPr sz="1636" b="1" i="1" u="sng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las</a:t>
            </a:r>
            <a:r>
              <a:rPr sz="1636" b="1" i="1" u="sng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barras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subestación,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dado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que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podemos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sacar </a:t>
            </a:r>
            <a:r>
              <a:rPr sz="1636" b="1" spc="-19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servicio</a:t>
            </a:r>
            <a:r>
              <a:rPr sz="1636" b="1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una</a:t>
            </a:r>
            <a:r>
              <a:rPr sz="1636" b="1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cualquiera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de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dichas</a:t>
            </a:r>
            <a:r>
              <a:rPr sz="1636" b="1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barras,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conservando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operación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de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todos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los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campos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la subestación.</a:t>
            </a:r>
          </a:p>
          <a:p>
            <a:pPr marR="142005" algn="just">
              <a:lnSpc>
                <a:spcPts val="1964"/>
              </a:lnSpc>
              <a:buAutoNum type="arabicPeriod"/>
              <a:tabLst>
                <a:tab pos="572350" algn="l"/>
              </a:tabLst>
            </a:pP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Facilidad</a:t>
            </a:r>
            <a:r>
              <a:rPr sz="1636" b="1" i="1" u="sng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de mantenimiento</a:t>
            </a:r>
            <a:r>
              <a:rPr sz="1636" b="1" i="1" u="sng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a</a:t>
            </a:r>
            <a:r>
              <a:rPr sz="1636" b="1" i="1" u="sng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00B050"/>
                </a:solidFill>
                <a:cs typeface="Times New Roman"/>
              </a:rPr>
              <a:t>cualquiera</a:t>
            </a:r>
            <a:r>
              <a:rPr sz="1636" b="1" i="1" u="sng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00B050"/>
                </a:solidFill>
                <a:cs typeface="Times New Roman"/>
              </a:rPr>
              <a:t>de </a:t>
            </a:r>
            <a:r>
              <a:rPr sz="1636" b="1" i="1" u="sng" spc="-3" dirty="0" err="1">
                <a:solidFill>
                  <a:srgbClr val="00B050"/>
                </a:solidFill>
                <a:cs typeface="Times New Roman"/>
              </a:rPr>
              <a:t>los</a:t>
            </a:r>
            <a:r>
              <a:rPr sz="1636" b="1" i="1" u="sng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lang="en-US" sz="1636" b="1" i="1" u="sng" spc="-3" dirty="0" err="1">
                <a:solidFill>
                  <a:srgbClr val="00B050"/>
                </a:solidFill>
                <a:cs typeface="Times New Roman"/>
              </a:rPr>
              <a:t>interruptor</a:t>
            </a:r>
            <a:r>
              <a:rPr sz="1636" b="1" i="1" u="sng" spc="-3" dirty="0" err="1">
                <a:solidFill>
                  <a:srgbClr val="00B050"/>
                </a:solidFill>
                <a:cs typeface="Times New Roman"/>
              </a:rPr>
              <a:t>es</a:t>
            </a:r>
            <a:r>
              <a:rPr sz="1636" b="1" i="1" u="sng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de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la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subestación,</a:t>
            </a:r>
            <a:r>
              <a:rPr sz="1636" b="1" spc="7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sin </a:t>
            </a:r>
            <a:r>
              <a:rPr sz="1636" b="1" spc="-194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afectar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la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operación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de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los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circuitos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que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se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interconectan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con</a:t>
            </a:r>
            <a:r>
              <a:rPr sz="1636" b="1" spc="3" dirty="0">
                <a:solidFill>
                  <a:srgbClr val="00B050"/>
                </a:solidFill>
                <a:cs typeface="Times New Roman"/>
              </a:rPr>
              <a:t> la</a:t>
            </a:r>
            <a:r>
              <a:rPr sz="1636" b="1" dirty="0">
                <a:solidFill>
                  <a:srgbClr val="00B050"/>
                </a:solidFill>
                <a:cs typeface="Times New Roman"/>
              </a:rPr>
              <a:t> </a:t>
            </a:r>
            <a:r>
              <a:rPr sz="1636" b="1" spc="-3" dirty="0" err="1">
                <a:solidFill>
                  <a:srgbClr val="00B050"/>
                </a:solidFill>
                <a:cs typeface="Times New Roman"/>
              </a:rPr>
              <a:t>subestación</a:t>
            </a:r>
            <a:r>
              <a:rPr sz="1636" b="1" spc="-3" dirty="0">
                <a:solidFill>
                  <a:srgbClr val="00B050"/>
                </a:solidFill>
                <a:cs typeface="Times New Roman"/>
              </a:rPr>
              <a:t>.</a:t>
            </a:r>
            <a:endParaRPr lang="es-ES" sz="1636" b="1" spc="-3" dirty="0">
              <a:solidFill>
                <a:srgbClr val="00B050"/>
              </a:solidFill>
              <a:cs typeface="Times New Roman"/>
            </a:endParaRPr>
          </a:p>
          <a:p>
            <a:pPr marR="142005" algn="just">
              <a:lnSpc>
                <a:spcPts val="1964"/>
              </a:lnSpc>
              <a:buAutoNum type="arabicPeriod"/>
              <a:tabLst>
                <a:tab pos="572350" algn="l"/>
              </a:tabLst>
            </a:pPr>
            <a:endParaRPr sz="1636" b="1" dirty="0">
              <a:solidFill>
                <a:srgbClr val="00B050"/>
              </a:solidFill>
              <a:cs typeface="Times New Roman"/>
            </a:endParaRPr>
          </a:p>
          <a:p>
            <a:pPr algn="just">
              <a:lnSpc>
                <a:spcPts val="1964"/>
              </a:lnSpc>
            </a:pPr>
            <a:r>
              <a:rPr sz="1636" spc="-3" dirty="0">
                <a:solidFill>
                  <a:srgbClr val="FF0000"/>
                </a:solidFill>
                <a:cs typeface="Times New Roman"/>
              </a:rPr>
              <a:t>Sus</a:t>
            </a:r>
            <a:r>
              <a:rPr sz="1636" spc="7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mayores</a:t>
            </a:r>
            <a:r>
              <a:rPr sz="1636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desventajas</a:t>
            </a:r>
            <a:r>
              <a:rPr sz="1636" spc="1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están</a:t>
            </a:r>
            <a:r>
              <a:rPr sz="1636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relacionadas</a:t>
            </a:r>
            <a:r>
              <a:rPr sz="1636" spc="1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con</a:t>
            </a:r>
            <a:r>
              <a:rPr sz="1636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los</a:t>
            </a:r>
            <a:r>
              <a:rPr sz="1636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aspectos</a:t>
            </a:r>
            <a:r>
              <a:rPr sz="1636" spc="1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siguientes:</a:t>
            </a:r>
            <a:endParaRPr sz="1636" dirty="0">
              <a:solidFill>
                <a:srgbClr val="FF0000"/>
              </a:solidFill>
              <a:cs typeface="Times New Roman"/>
            </a:endParaRPr>
          </a:p>
          <a:p>
            <a:pPr marR="6061" algn="just">
              <a:lnSpc>
                <a:spcPts val="1964"/>
              </a:lnSpc>
              <a:spcBef>
                <a:spcPts val="44"/>
              </a:spcBef>
              <a:buAutoNum type="arabicPeriod"/>
              <a:tabLst>
                <a:tab pos="572350" algn="l"/>
              </a:tabLst>
            </a:pPr>
            <a:r>
              <a:rPr sz="1636" b="1" i="1" u="sng" spc="-3" dirty="0">
                <a:solidFill>
                  <a:srgbClr val="FF0000"/>
                </a:solidFill>
                <a:cs typeface="Times New Roman"/>
              </a:rPr>
              <a:t>Esquema</a:t>
            </a:r>
            <a:r>
              <a:rPr sz="1636" b="1" i="1" u="sng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FF0000"/>
                </a:solidFill>
                <a:cs typeface="Times New Roman"/>
              </a:rPr>
              <a:t>de</a:t>
            </a:r>
            <a:r>
              <a:rPr sz="1636" b="1" i="1" u="sng" spc="2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FF0000"/>
                </a:solidFill>
                <a:cs typeface="Times New Roman"/>
              </a:rPr>
              <a:t>protección</a:t>
            </a:r>
            <a:r>
              <a:rPr sz="1636" b="1" i="1" u="sng" spc="31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FF0000"/>
                </a:solidFill>
                <a:cs typeface="Times New Roman"/>
              </a:rPr>
              <a:t>más</a:t>
            </a:r>
            <a:r>
              <a:rPr sz="1636" b="1" i="1" u="sng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FF0000"/>
                </a:solidFill>
                <a:cs typeface="Times New Roman"/>
              </a:rPr>
              <a:t>complejo</a:t>
            </a:r>
            <a:r>
              <a:rPr sz="1636" b="1" i="1" u="sng" spc="27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que</a:t>
            </a:r>
            <a:r>
              <a:rPr sz="1636" spc="27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en</a:t>
            </a:r>
            <a:r>
              <a:rPr sz="1636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otras</a:t>
            </a:r>
            <a:r>
              <a:rPr sz="1636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subestaciones</a:t>
            </a:r>
            <a:r>
              <a:rPr sz="1636" spc="2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con</a:t>
            </a:r>
            <a:r>
              <a:rPr sz="1636" spc="31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características </a:t>
            </a:r>
            <a:r>
              <a:rPr sz="1636" spc="-19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similares.</a:t>
            </a:r>
            <a:endParaRPr sz="1636" dirty="0">
              <a:solidFill>
                <a:srgbClr val="FF0000"/>
              </a:solidFill>
              <a:cs typeface="Times New Roman"/>
            </a:endParaRPr>
          </a:p>
          <a:p>
            <a:pPr marR="3464" algn="just">
              <a:lnSpc>
                <a:spcPts val="1964"/>
              </a:lnSpc>
              <a:buAutoNum type="arabicPeriod"/>
              <a:tabLst>
                <a:tab pos="572350" algn="l"/>
              </a:tabLst>
            </a:pPr>
            <a:r>
              <a:rPr sz="1636" b="1" i="1" u="sng" spc="-3" dirty="0">
                <a:solidFill>
                  <a:srgbClr val="FF0000"/>
                </a:solidFill>
                <a:cs typeface="Times New Roman"/>
              </a:rPr>
              <a:t>Inversión</a:t>
            </a:r>
            <a:r>
              <a:rPr sz="1636" b="1" i="1" u="sng" spc="3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FF0000"/>
                </a:solidFill>
                <a:cs typeface="Times New Roman"/>
              </a:rPr>
              <a:t>inicial</a:t>
            </a:r>
            <a:r>
              <a:rPr sz="1636" b="1" i="1" u="sng" spc="37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FF0000"/>
                </a:solidFill>
                <a:cs typeface="Times New Roman"/>
              </a:rPr>
              <a:t>un</a:t>
            </a:r>
            <a:r>
              <a:rPr sz="1636" b="1" i="1" u="sng" spc="27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dirty="0">
                <a:solidFill>
                  <a:srgbClr val="FF0000"/>
                </a:solidFill>
                <a:cs typeface="Times New Roman"/>
              </a:rPr>
              <a:t>tanto</a:t>
            </a:r>
            <a:r>
              <a:rPr sz="1636" b="1" i="1" u="sng" spc="31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b="1" i="1" u="sng" spc="-3" dirty="0">
                <a:solidFill>
                  <a:srgbClr val="FF0000"/>
                </a:solidFill>
                <a:cs typeface="Times New Roman"/>
              </a:rPr>
              <a:t>elevada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,</a:t>
            </a:r>
            <a:r>
              <a:rPr sz="1636" spc="3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por</a:t>
            </a:r>
            <a:r>
              <a:rPr sz="1636" spc="27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la</a:t>
            </a:r>
            <a:r>
              <a:rPr sz="1636" spc="3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multiplicidad</a:t>
            </a:r>
            <a:r>
              <a:rPr sz="1636" spc="3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de</a:t>
            </a:r>
            <a:r>
              <a:rPr sz="1636" spc="27" dirty="0">
                <a:solidFill>
                  <a:srgbClr val="FF0000"/>
                </a:solidFill>
                <a:cs typeface="Times New Roman"/>
              </a:rPr>
              <a:t> </a:t>
            </a:r>
            <a:r>
              <a:rPr lang="en-US" sz="1636" spc="-3" dirty="0" err="1">
                <a:solidFill>
                  <a:srgbClr val="FF0000"/>
                </a:solidFill>
                <a:cs typeface="Times New Roman"/>
              </a:rPr>
              <a:t>interruptor</a:t>
            </a:r>
            <a:r>
              <a:rPr sz="1636" spc="-3" dirty="0" err="1">
                <a:solidFill>
                  <a:srgbClr val="FF0000"/>
                </a:solidFill>
                <a:cs typeface="Times New Roman"/>
              </a:rPr>
              <a:t>es</a:t>
            </a:r>
            <a:r>
              <a:rPr sz="1636" spc="4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y </a:t>
            </a:r>
            <a:r>
              <a:rPr sz="1636" spc="-194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1636" spc="-3" dirty="0">
                <a:solidFill>
                  <a:srgbClr val="FF0000"/>
                </a:solidFill>
                <a:cs typeface="Times New Roman"/>
              </a:rPr>
              <a:t>seccionadores </a:t>
            </a:r>
            <a:r>
              <a:rPr sz="1636" dirty="0">
                <a:solidFill>
                  <a:srgbClr val="FF0000"/>
                </a:solidFill>
                <a:cs typeface="Times New Roman"/>
              </a:rPr>
              <a:t>requeridos.</a:t>
            </a:r>
          </a:p>
        </p:txBody>
      </p:sp>
    </p:spTree>
    <p:extLst>
      <p:ext uri="{BB962C8B-B14F-4D97-AF65-F5344CB8AC3E}">
        <p14:creationId xmlns:p14="http://schemas.microsoft.com/office/powerpoint/2010/main" val="14004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" name="object 4"/>
          <p:cNvSpPr txBox="1"/>
          <p:nvPr/>
        </p:nvSpPr>
        <p:spPr>
          <a:xfrm>
            <a:off x="432955" y="363682"/>
            <a:ext cx="11430000" cy="579237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>
              <a:lnSpc>
                <a:spcPts val="1964"/>
              </a:lnSpc>
            </a:pPr>
            <a:r>
              <a:rPr sz="1636" b="1" spc="-3" dirty="0" err="1">
                <a:cs typeface="Times New Roman"/>
              </a:rPr>
              <a:t>Componentes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Principales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Subestaciones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Eléctricas</a:t>
            </a:r>
            <a:endParaRPr lang="es-ES" sz="1636" b="1" spc="-3" dirty="0">
              <a:cs typeface="Times New Roman"/>
            </a:endParaRPr>
          </a:p>
          <a:p>
            <a:pPr algn="just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marL="319945" lvl="1" indent="-311719" algn="just">
              <a:lnSpc>
                <a:spcPts val="1964"/>
              </a:lnSpc>
              <a:spcBef>
                <a:spcPts val="1050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Componentes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Principales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Subestaciones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Eléctricas</a:t>
            </a:r>
            <a:endParaRPr lang="es-ES" sz="1636" b="1" spc="-3" dirty="0">
              <a:cs typeface="Times New Roman"/>
            </a:endParaRPr>
          </a:p>
          <a:p>
            <a:pPr marL="319945" lvl="1" indent="-311719" algn="just">
              <a:lnSpc>
                <a:spcPts val="1964"/>
              </a:lnSpc>
              <a:spcBef>
                <a:spcPts val="1050"/>
              </a:spcBef>
              <a:buAutoNum type="arabicPeriod"/>
              <a:tabLst>
                <a:tab pos="320378" algn="l"/>
              </a:tabLst>
            </a:pPr>
            <a:endParaRPr sz="1636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r>
              <a:rPr sz="1636" dirty="0">
                <a:cs typeface="Times New Roman"/>
              </a:rPr>
              <a:t>Como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ha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establecido,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eléctricas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spc="13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estaciones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3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transformación</a:t>
            </a:r>
            <a:r>
              <a:rPr sz="1636" spc="15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distribución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energía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</a:t>
            </a:r>
            <a:r>
              <a:rPr sz="1636" dirty="0">
                <a:cs typeface="Times New Roman"/>
              </a:rPr>
              <a:t> que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produce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centros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generación</a:t>
            </a:r>
            <a:r>
              <a:rPr sz="1636" dirty="0">
                <a:cs typeface="Times New Roman"/>
              </a:rPr>
              <a:t> y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transmite</a:t>
            </a:r>
            <a:r>
              <a:rPr sz="1636" dirty="0">
                <a:cs typeface="Times New Roman"/>
              </a:rPr>
              <a:t> 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través</a:t>
            </a:r>
            <a:r>
              <a:rPr sz="1636" spc="3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las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redes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transporte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eléctricos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potencia</a:t>
            </a:r>
            <a:r>
              <a:rPr sz="1636" dirty="0">
                <a:cs typeface="Times New Roman"/>
              </a:rPr>
              <a:t>.</a:t>
            </a:r>
            <a:endParaRPr lang="es-ES" sz="1636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endParaRPr sz="1636" b="1" i="1" u="sng" dirty="0">
              <a:cs typeface="Times New Roman"/>
            </a:endParaRPr>
          </a:p>
          <a:p>
            <a:pPr marL="8659" marR="76631" algn="just">
              <a:lnSpc>
                <a:spcPts val="1964"/>
              </a:lnSpc>
              <a:spcBef>
                <a:spcPts val="10"/>
              </a:spcBef>
            </a:pPr>
            <a:r>
              <a:rPr sz="1636" b="1" i="1" u="sng" spc="-3" dirty="0">
                <a:cs typeface="Times New Roman"/>
              </a:rPr>
              <a:t>Para poder</a:t>
            </a:r>
            <a:r>
              <a:rPr sz="1636" b="1" i="1" u="sng" spc="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cumplir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funciones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poseen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serie de</a:t>
            </a:r>
            <a:r>
              <a:rPr sz="1636" b="1" i="1" u="sng" spc="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equipos,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dispositivos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-2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sistemas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los </a:t>
            </a:r>
            <a:r>
              <a:rPr sz="1636" spc="-3" dirty="0">
                <a:cs typeface="Times New Roman"/>
              </a:rPr>
              <a:t>cuales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señalan 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continuación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L="8659" marR="76631" algn="just">
              <a:lnSpc>
                <a:spcPts val="1964"/>
              </a:lnSpc>
              <a:spcBef>
                <a:spcPts val="10"/>
              </a:spcBef>
            </a:pPr>
            <a:endParaRPr lang="es-ES" sz="1636" spc="-3" dirty="0">
              <a:cs typeface="Times New Roman"/>
            </a:endParaRPr>
          </a:p>
          <a:p>
            <a:pPr marL="8659" marR="76631" algn="just">
              <a:lnSpc>
                <a:spcPts val="1964"/>
              </a:lnSpc>
              <a:spcBef>
                <a:spcPts val="10"/>
              </a:spcBef>
            </a:pPr>
            <a:endParaRPr sz="1636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Transformadores </a:t>
            </a:r>
            <a:r>
              <a:rPr sz="1636" b="1" spc="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Potencia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5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Autotransformadores</a:t>
            </a:r>
            <a:r>
              <a:rPr sz="1636" b="1" dirty="0">
                <a:cs typeface="Times New Roman"/>
              </a:rPr>
              <a:t> 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Potencia.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109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Sistemas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Juegos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Interruptores</a:t>
            </a:r>
            <a:r>
              <a:rPr sz="1636" b="1" dirty="0">
                <a:cs typeface="Times New Roman"/>
              </a:rPr>
              <a:t> de </a:t>
            </a:r>
            <a:r>
              <a:rPr sz="1636" b="1" spc="-3" dirty="0">
                <a:cs typeface="Times New Roman"/>
              </a:rPr>
              <a:t>Potencia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o </a:t>
            </a:r>
            <a:r>
              <a:rPr lang="en-US" sz="1636" b="1" spc="-3" dirty="0" err="1">
                <a:cs typeface="Times New Roman"/>
              </a:rPr>
              <a:t>interruptor</a:t>
            </a:r>
            <a:r>
              <a:rPr sz="1636" b="1" spc="-3" dirty="0" err="1">
                <a:cs typeface="Times New Roman"/>
              </a:rPr>
              <a:t>es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Seccionadores Eléctricos.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Aisladores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Eléctricos.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5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Dispositivos</a:t>
            </a:r>
            <a:r>
              <a:rPr sz="1636" b="1" dirty="0">
                <a:cs typeface="Times New Roman"/>
              </a:rPr>
              <a:t> 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Control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Protección.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109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Sistema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Control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-2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Adquisición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Data (SCADA).</a:t>
            </a:r>
            <a:endParaRPr sz="1636" b="1" dirty="0">
              <a:cs typeface="Times New Roman"/>
            </a:endParaRPr>
          </a:p>
          <a:p>
            <a:pPr marL="1284759" lvl="4" indent="-497884" algn="just">
              <a:lnSpc>
                <a:spcPts val="1964"/>
              </a:lnSpc>
              <a:spcBef>
                <a:spcPts val="95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Sistema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Transmisión PLC.</a:t>
            </a:r>
            <a:endParaRPr sz="1636" b="1" dirty="0">
              <a:cs typeface="Times New Roman"/>
            </a:endParaRPr>
          </a:p>
          <a:p>
            <a:pPr lvl="2" algn="just">
              <a:lnSpc>
                <a:spcPts val="1964"/>
              </a:lnSpc>
              <a:buFont typeface="Times New Roman"/>
              <a:buAutoNum type="arabicPeriod"/>
            </a:pPr>
            <a:endParaRPr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362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" name="object 4"/>
          <p:cNvSpPr txBox="1"/>
          <p:nvPr/>
        </p:nvSpPr>
        <p:spPr>
          <a:xfrm>
            <a:off x="432955" y="363682"/>
            <a:ext cx="11430000" cy="359947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lvl="2" algn="just">
              <a:lnSpc>
                <a:spcPts val="1964"/>
              </a:lnSpc>
              <a:buFont typeface="Times New Roman"/>
              <a:buAutoNum type="arabicPeriod"/>
            </a:pPr>
            <a:endParaRPr sz="1636" dirty="0">
              <a:cs typeface="Times New Roman"/>
            </a:endParaRPr>
          </a:p>
          <a:p>
            <a:pPr marL="319945" lvl="1" indent="-311719" algn="just">
              <a:lnSpc>
                <a:spcPts val="1964"/>
              </a:lnSpc>
              <a:buAutoNum type="arabicPeriod" startAt="2"/>
              <a:tabLst>
                <a:tab pos="320378" algn="l"/>
              </a:tabLst>
            </a:pPr>
            <a:r>
              <a:rPr sz="1636" b="1" spc="-3" dirty="0" err="1">
                <a:cs typeface="Times New Roman"/>
              </a:rPr>
              <a:t>Transformadores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</a:t>
            </a:r>
            <a:r>
              <a:rPr sz="1636" b="1" spc="-3" dirty="0" err="1">
                <a:cs typeface="Times New Roman"/>
              </a:rPr>
              <a:t>Potencia</a:t>
            </a:r>
            <a:endParaRPr lang="es-ES" sz="1636" b="1" spc="-3" dirty="0">
              <a:cs typeface="Times New Roman"/>
            </a:endParaRPr>
          </a:p>
          <a:p>
            <a:pPr marL="319945" lvl="1" indent="-311719" algn="just">
              <a:lnSpc>
                <a:spcPts val="1964"/>
              </a:lnSpc>
              <a:buAutoNum type="arabicPeriod" startAt="2"/>
              <a:tabLst>
                <a:tab pos="320378" algn="l"/>
              </a:tabLst>
            </a:pPr>
            <a:endParaRPr sz="1636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r>
              <a:rPr sz="1636" spc="-7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transformadores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potencia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dos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tipos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principales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marL="319945" marR="6494" indent="-155859" algn="just">
              <a:lnSpc>
                <a:spcPts val="1964"/>
              </a:lnSpc>
              <a:buFont typeface="Wingdings"/>
              <a:buChar char=""/>
              <a:tabLst>
                <a:tab pos="319945" algn="l"/>
                <a:tab pos="320378" algn="l"/>
              </a:tabLst>
            </a:pPr>
            <a:r>
              <a:rPr sz="1636" spc="-3" dirty="0">
                <a:cs typeface="Times New Roman"/>
              </a:rPr>
              <a:t>Transformadores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Principales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</a:t>
            </a:r>
            <a:r>
              <a:rPr sz="1636" spc="4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Unidades</a:t>
            </a:r>
            <a:r>
              <a:rPr sz="1636" b="1" i="1" u="sng" spc="4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Generadoras:</a:t>
            </a:r>
            <a:r>
              <a:rPr sz="1636" b="1" i="1" u="sng" spc="4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Elevan</a:t>
            </a:r>
            <a:r>
              <a:rPr sz="1636" b="1" i="1" u="sng" spc="5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4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tensión</a:t>
            </a:r>
            <a:r>
              <a:rPr sz="1636" b="1" i="1" u="sng" spc="4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desde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nivel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generación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al</a:t>
            </a:r>
            <a:r>
              <a:rPr sz="1636" b="1" i="1" u="sng" dirty="0">
                <a:cs typeface="Times New Roman"/>
              </a:rPr>
              <a:t> de </a:t>
            </a:r>
            <a:r>
              <a:rPr sz="1636" b="1" i="1" u="sng" spc="-3" dirty="0">
                <a:cs typeface="Times New Roman"/>
              </a:rPr>
              <a:t>transmisión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319945" marR="3896" indent="-155859" algn="just">
              <a:lnSpc>
                <a:spcPts val="1964"/>
              </a:lnSpc>
              <a:spcBef>
                <a:spcPts val="10"/>
              </a:spcBef>
              <a:buFont typeface="Wingdings"/>
              <a:buChar char=""/>
              <a:tabLst>
                <a:tab pos="319945" algn="l"/>
                <a:tab pos="320378" algn="l"/>
              </a:tabLst>
            </a:pPr>
            <a:r>
              <a:rPr sz="1636" spc="-3" dirty="0">
                <a:cs typeface="Times New Roman"/>
              </a:rPr>
              <a:t>Transformadores</a:t>
            </a:r>
            <a:r>
              <a:rPr sz="1636" spc="14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4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Distribución</a:t>
            </a:r>
            <a:r>
              <a:rPr sz="1636" b="1" i="1" u="sng" spc="15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Primaria:</a:t>
            </a:r>
            <a:r>
              <a:rPr sz="1636" b="1" i="1" u="sng" spc="14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Reducen</a:t>
            </a:r>
            <a:r>
              <a:rPr sz="1636" b="1" i="1" u="sng" spc="14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14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tensión</a:t>
            </a:r>
            <a:r>
              <a:rPr sz="1636" b="1" i="1" u="sng" spc="15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desde</a:t>
            </a:r>
            <a:r>
              <a:rPr sz="1636" b="1" i="1" u="sng" spc="14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15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nivel</a:t>
            </a:r>
            <a:r>
              <a:rPr sz="1636" b="1" i="1" u="sng" spc="14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transmisión</a:t>
            </a:r>
            <a:r>
              <a:rPr sz="1636" b="1" i="1" u="sng" dirty="0">
                <a:cs typeface="Times New Roman"/>
              </a:rPr>
              <a:t> al </a:t>
            </a:r>
            <a:r>
              <a:rPr sz="1636" b="1" i="1" u="sng" spc="-3" dirty="0">
                <a:cs typeface="Times New Roman"/>
              </a:rPr>
              <a:t>valor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distribución </a:t>
            </a:r>
            <a:r>
              <a:rPr sz="1636" b="1" i="1" u="sng" spc="-3" dirty="0">
                <a:cs typeface="Times New Roman"/>
              </a:rPr>
              <a:t>primaria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27"/>
              </a:spcBef>
            </a:pPr>
            <a:endParaRPr sz="1636" dirty="0">
              <a:cs typeface="Times New Roman"/>
            </a:endParaRPr>
          </a:p>
          <a:p>
            <a:pPr marL="8659" algn="just">
              <a:lnSpc>
                <a:spcPts val="1964"/>
              </a:lnSpc>
              <a:spcBef>
                <a:spcPts val="3"/>
              </a:spcBef>
            </a:pPr>
            <a:r>
              <a:rPr sz="1636" b="1" spc="-3" dirty="0">
                <a:cs typeface="Times New Roman"/>
              </a:rPr>
              <a:t>10.3</a:t>
            </a:r>
            <a:r>
              <a:rPr sz="1636" b="1" spc="252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Autotransformadores</a:t>
            </a:r>
            <a:endParaRPr lang="es-ES" sz="1636" b="1" spc="-3" dirty="0">
              <a:cs typeface="Times New Roman"/>
            </a:endParaRPr>
          </a:p>
          <a:p>
            <a:pPr marL="8659" algn="just">
              <a:lnSpc>
                <a:spcPts val="1964"/>
              </a:lnSpc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ts val="1964"/>
              </a:lnSpc>
              <a:spcBef>
                <a:spcPts val="31"/>
              </a:spcBef>
            </a:pPr>
            <a:r>
              <a:rPr sz="1636" spc="-3" dirty="0">
                <a:cs typeface="Times New Roman"/>
              </a:rPr>
              <a:t>Un</a:t>
            </a:r>
            <a:r>
              <a:rPr sz="1636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Autotransformador</a:t>
            </a:r>
            <a:r>
              <a:rPr sz="1636" b="1" i="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transformador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especial</a:t>
            </a:r>
            <a:r>
              <a:rPr sz="1636" dirty="0">
                <a:cs typeface="Times New Roman"/>
              </a:rPr>
              <a:t> que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consiste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único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devanado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enrollado en </a:t>
            </a:r>
            <a:r>
              <a:rPr sz="1636" dirty="0">
                <a:cs typeface="Times New Roman"/>
              </a:rPr>
              <a:t>torno a un núcleo </a:t>
            </a:r>
            <a:r>
              <a:rPr sz="1636" spc="-3" dirty="0">
                <a:cs typeface="Times New Roman"/>
              </a:rPr>
              <a:t>magnético. </a:t>
            </a:r>
            <a:r>
              <a:rPr sz="1636" dirty="0">
                <a:cs typeface="Times New Roman"/>
              </a:rPr>
              <a:t>Para poder </a:t>
            </a:r>
            <a:r>
              <a:rPr sz="1636" spc="-3" dirty="0">
                <a:cs typeface="Times New Roman"/>
              </a:rPr>
              <a:t>efectuar su función </a:t>
            </a:r>
            <a:r>
              <a:rPr sz="1636" spc="3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transformación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autotransformador </a:t>
            </a:r>
            <a:r>
              <a:rPr sz="1636" dirty="0">
                <a:cs typeface="Times New Roman"/>
              </a:rPr>
              <a:t>debe </a:t>
            </a:r>
            <a:r>
              <a:rPr sz="1636" spc="-3" dirty="0">
                <a:cs typeface="Times New Roman"/>
              </a:rPr>
              <a:t>poseer tres </a:t>
            </a:r>
            <a:r>
              <a:rPr sz="1636" dirty="0">
                <a:cs typeface="Times New Roman"/>
              </a:rPr>
              <a:t>puntos de </a:t>
            </a:r>
            <a:r>
              <a:rPr sz="1636" spc="-3" dirty="0">
                <a:cs typeface="Times New Roman"/>
              </a:rPr>
              <a:t>derivación,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crear </a:t>
            </a:r>
            <a:r>
              <a:rPr sz="1636" dirty="0">
                <a:cs typeface="Times New Roman"/>
              </a:rPr>
              <a:t>los terminales de </a:t>
            </a:r>
            <a:r>
              <a:rPr sz="1636" spc="-3" dirty="0">
                <a:cs typeface="Times New Roman"/>
              </a:rPr>
              <a:t>alta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baja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tensión.</a:t>
            </a:r>
          </a:p>
        </p:txBody>
      </p:sp>
    </p:spTree>
    <p:extLst>
      <p:ext uri="{BB962C8B-B14F-4D97-AF65-F5344CB8AC3E}">
        <p14:creationId xmlns:p14="http://schemas.microsoft.com/office/powerpoint/2010/main" val="18373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130665"/>
            <a:ext cx="7448030" cy="37589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37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260199"/>
            <a:r>
              <a:rPr sz="1636" spc="-7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10.01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esquema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</a:t>
            </a:r>
            <a:r>
              <a:rPr sz="1636" spc="3" dirty="0">
                <a:cs typeface="Times New Roman"/>
              </a:rPr>
              <a:t> de un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autotransformador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monofásico: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655" y="571501"/>
            <a:ext cx="7814527" cy="6458499"/>
          </a:xfrm>
          <a:prstGeom prst="rect">
            <a:avLst/>
          </a:prstGeom>
        </p:spPr>
        <p:txBody>
          <a:bodyPr vert="horz" wrap="square" lIns="0" tIns="33338" rIns="0" bIns="0" rtlCol="0">
            <a:spAutoFit/>
          </a:bodyPr>
          <a:lstStyle/>
          <a:p>
            <a:pPr marL="43294" marR="38099" algn="just">
              <a:lnSpc>
                <a:spcPts val="1964"/>
              </a:lnSpc>
              <a:spcBef>
                <a:spcPts val="716"/>
              </a:spcBef>
            </a:pPr>
            <a:r>
              <a:rPr sz="1636" dirty="0">
                <a:cs typeface="Times New Roman"/>
              </a:rPr>
              <a:t>Como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puede </a:t>
            </a:r>
            <a:r>
              <a:rPr sz="1636" spc="-3" dirty="0">
                <a:cs typeface="Times New Roman"/>
              </a:rPr>
              <a:t>apreciar en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10.01, </a:t>
            </a:r>
            <a:r>
              <a:rPr sz="1636" spc="-3" dirty="0">
                <a:cs typeface="Times New Roman"/>
              </a:rPr>
              <a:t>el </a:t>
            </a:r>
            <a:r>
              <a:rPr sz="1636" i="1" dirty="0">
                <a:cs typeface="Times New Roman"/>
              </a:rPr>
              <a:t>“devanado común”</a:t>
            </a:r>
            <a:r>
              <a:rPr sz="1636" dirty="0">
                <a:cs typeface="Times New Roman"/>
              </a:rPr>
              <a:t>, hace </a:t>
            </a:r>
            <a:r>
              <a:rPr sz="1636" spc="-3" dirty="0">
                <a:cs typeface="Times New Roman"/>
              </a:rPr>
              <a:t>las veces </a:t>
            </a:r>
            <a:r>
              <a:rPr sz="1636" dirty="0">
                <a:cs typeface="Times New Roman"/>
              </a:rPr>
              <a:t>del lado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baja </a:t>
            </a:r>
            <a:r>
              <a:rPr sz="1636" dirty="0">
                <a:cs typeface="Times New Roman"/>
              </a:rPr>
              <a:t>tensión </a:t>
            </a:r>
            <a:r>
              <a:rPr sz="1636" spc="-3" dirty="0">
                <a:cs typeface="Times New Roman"/>
              </a:rPr>
              <a:t>del autotransformador. </a:t>
            </a:r>
            <a:r>
              <a:rPr sz="1636" dirty="0">
                <a:cs typeface="Times New Roman"/>
              </a:rPr>
              <a:t>En cambio, </a:t>
            </a:r>
            <a:r>
              <a:rPr sz="1636" spc="-3" dirty="0">
                <a:cs typeface="Times New Roman"/>
              </a:rPr>
              <a:t>el </a:t>
            </a:r>
            <a:r>
              <a:rPr sz="1636" i="1" spc="-3" dirty="0">
                <a:cs typeface="Times New Roman"/>
              </a:rPr>
              <a:t>“devanado serie” </a:t>
            </a:r>
            <a:r>
              <a:rPr sz="1636" dirty="0">
                <a:cs typeface="Times New Roman"/>
              </a:rPr>
              <a:t>se </a:t>
            </a:r>
            <a:r>
              <a:rPr sz="1636" spc="-3" dirty="0">
                <a:cs typeface="Times New Roman"/>
              </a:rPr>
              <a:t>conjuga con el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común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formar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lado de </a:t>
            </a:r>
            <a:r>
              <a:rPr sz="1636" spc="-3" dirty="0">
                <a:cs typeface="Times New Roman"/>
              </a:rPr>
              <a:t>alta </a:t>
            </a:r>
            <a:r>
              <a:rPr sz="1636" dirty="0">
                <a:cs typeface="Times New Roman"/>
              </a:rPr>
              <a:t>tensión </a:t>
            </a:r>
            <a:r>
              <a:rPr sz="1636" spc="-3" dirty="0">
                <a:cs typeface="Times New Roman"/>
              </a:rPr>
              <a:t>del autotransformador.</a:t>
            </a:r>
            <a:r>
              <a:rPr sz="1636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19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resultante </a:t>
            </a:r>
            <a:r>
              <a:rPr sz="1636" dirty="0">
                <a:cs typeface="Times New Roman"/>
              </a:rPr>
              <a:t> que </a:t>
            </a:r>
            <a:r>
              <a:rPr sz="1636" spc="-3" dirty="0">
                <a:cs typeface="Times New Roman"/>
              </a:rPr>
              <a:t>circula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devanado </a:t>
            </a:r>
            <a:r>
              <a:rPr sz="1636" spc="-3" dirty="0">
                <a:cs typeface="Times New Roman"/>
              </a:rPr>
              <a:t>común resulta </a:t>
            </a:r>
            <a:r>
              <a:rPr sz="1636" dirty="0">
                <a:cs typeface="Times New Roman"/>
              </a:rPr>
              <a:t>de la diferencia entre </a:t>
            </a:r>
            <a:r>
              <a:rPr sz="1636" spc="-3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corrientes </a:t>
            </a:r>
            <a:r>
              <a:rPr sz="1636" b="1" i="1" dirty="0">
                <a:cs typeface="Times New Roman"/>
              </a:rPr>
              <a:t>i</a:t>
            </a:r>
            <a:r>
              <a:rPr sz="1636" b="1" i="1" baseline="-10416" dirty="0">
                <a:cs typeface="Times New Roman"/>
              </a:rPr>
              <a:t>1 </a:t>
            </a:r>
            <a:r>
              <a:rPr sz="1636" dirty="0">
                <a:cs typeface="Times New Roman"/>
              </a:rPr>
              <a:t>e </a:t>
            </a:r>
            <a:r>
              <a:rPr sz="1636" b="1" i="1" dirty="0">
                <a:cs typeface="Times New Roman"/>
              </a:rPr>
              <a:t>i</a:t>
            </a:r>
            <a:r>
              <a:rPr sz="1636" b="1" i="1" baseline="-10416" dirty="0">
                <a:cs typeface="Times New Roman"/>
              </a:rPr>
              <a:t>2</a:t>
            </a:r>
            <a:r>
              <a:rPr sz="1636" b="1" i="1" dirty="0">
                <a:cs typeface="Times New Roman"/>
              </a:rPr>
              <a:t>,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ahí </a:t>
            </a:r>
            <a:r>
              <a:rPr sz="1636" dirty="0">
                <a:cs typeface="Times New Roman"/>
              </a:rPr>
              <a:t> que dicho </a:t>
            </a:r>
            <a:r>
              <a:rPr sz="1636" spc="-3" dirty="0">
                <a:cs typeface="Times New Roman"/>
              </a:rPr>
              <a:t>devanado </a:t>
            </a:r>
            <a:r>
              <a:rPr sz="1636" dirty="0">
                <a:cs typeface="Times New Roman"/>
              </a:rPr>
              <a:t>común </a:t>
            </a:r>
            <a:r>
              <a:rPr sz="1636" spc="-3" dirty="0">
                <a:cs typeface="Times New Roman"/>
              </a:rPr>
              <a:t>requiera </a:t>
            </a:r>
            <a:r>
              <a:rPr sz="1636" dirty="0">
                <a:cs typeface="Times New Roman"/>
              </a:rPr>
              <a:t>menor </a:t>
            </a:r>
            <a:r>
              <a:rPr sz="1636" spc="-3" dirty="0">
                <a:cs typeface="Times New Roman"/>
              </a:rPr>
              <a:t>calibre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conductor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de un </a:t>
            </a:r>
            <a:r>
              <a:rPr sz="1636" spc="-3" dirty="0">
                <a:cs typeface="Times New Roman"/>
              </a:rPr>
              <a:t>transformador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normal.</a:t>
            </a:r>
            <a:endParaRPr sz="1636" dirty="0">
              <a:cs typeface="Times New Roman"/>
            </a:endParaRPr>
          </a:p>
          <a:p>
            <a:pPr marL="43294" marR="40264" algn="just">
              <a:lnSpc>
                <a:spcPts val="1964"/>
              </a:lnSpc>
            </a:pP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autotransformador </a:t>
            </a:r>
            <a:r>
              <a:rPr sz="1636" dirty="0">
                <a:cs typeface="Times New Roman"/>
              </a:rPr>
              <a:t>posee </a:t>
            </a:r>
            <a:r>
              <a:rPr sz="1636" spc="-3" dirty="0">
                <a:cs typeface="Times New Roman"/>
              </a:rPr>
              <a:t>acoplamiento magnético, así como </a:t>
            </a:r>
            <a:r>
              <a:rPr sz="1636" dirty="0">
                <a:cs typeface="Times New Roman"/>
              </a:rPr>
              <a:t>conexión </a:t>
            </a:r>
            <a:r>
              <a:rPr sz="1636" spc="-3" dirty="0">
                <a:cs typeface="Times New Roman"/>
              </a:rPr>
              <a:t>física </a:t>
            </a:r>
            <a:r>
              <a:rPr sz="1636" dirty="0">
                <a:cs typeface="Times New Roman"/>
              </a:rPr>
              <a:t>o </a:t>
            </a:r>
            <a:r>
              <a:rPr sz="1636" spc="-3" dirty="0">
                <a:cs typeface="Times New Roman"/>
              </a:rPr>
              <a:t>galvánica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 el devanado común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el devanado serie. </a:t>
            </a:r>
            <a:r>
              <a:rPr sz="1636" dirty="0">
                <a:cs typeface="Times New Roman"/>
              </a:rPr>
              <a:t>Esto </a:t>
            </a:r>
            <a:r>
              <a:rPr sz="1636" spc="-3" dirty="0">
                <a:cs typeface="Times New Roman"/>
              </a:rPr>
              <a:t>determina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el autotransformador </a:t>
            </a:r>
            <a:r>
              <a:rPr sz="1636" dirty="0">
                <a:cs typeface="Times New Roman"/>
              </a:rPr>
              <a:t>sea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más</a:t>
            </a:r>
            <a:r>
              <a:rPr sz="1636" spc="-3" dirty="0">
                <a:cs typeface="Times New Roman"/>
              </a:rPr>
              <a:t> pequeño</a:t>
            </a:r>
            <a:r>
              <a:rPr sz="1636" dirty="0">
                <a:cs typeface="Times New Roman"/>
              </a:rPr>
              <a:t> que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 transformador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 </a:t>
            </a:r>
            <a:r>
              <a:rPr sz="1636" spc="-3" dirty="0">
                <a:cs typeface="Times New Roman"/>
              </a:rPr>
              <a:t>mismas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características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potencia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tensiones,</a:t>
            </a:r>
          </a:p>
          <a:p>
            <a:pPr marL="43294" marR="41563" algn="just">
              <a:lnSpc>
                <a:spcPts val="1964"/>
              </a:lnSpc>
              <a:spcBef>
                <a:spcPts val="7"/>
              </a:spcBef>
            </a:pPr>
            <a:r>
              <a:rPr sz="1636" spc="-3" dirty="0">
                <a:cs typeface="Times New Roman"/>
              </a:rPr>
              <a:t>Su aplicación es </a:t>
            </a:r>
            <a:r>
              <a:rPr sz="1636" spc="3" dirty="0">
                <a:cs typeface="Times New Roman"/>
              </a:rPr>
              <a:t>muy </a:t>
            </a:r>
            <a:r>
              <a:rPr sz="1636" dirty="0">
                <a:cs typeface="Times New Roman"/>
              </a:rPr>
              <a:t>común </a:t>
            </a:r>
            <a:r>
              <a:rPr sz="1636" spc="-3" dirty="0">
                <a:cs typeface="Times New Roman"/>
              </a:rPr>
              <a:t>para </a:t>
            </a:r>
            <a:r>
              <a:rPr sz="1636" dirty="0">
                <a:cs typeface="Times New Roman"/>
              </a:rPr>
              <a:t>interconexión de </a:t>
            </a:r>
            <a:r>
              <a:rPr sz="1636" spc="-3" dirty="0">
                <a:cs typeface="Times New Roman"/>
              </a:rPr>
              <a:t>subestaciones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dos </a:t>
            </a:r>
            <a:r>
              <a:rPr sz="1636" dirty="0">
                <a:cs typeface="Times New Roman"/>
              </a:rPr>
              <a:t>niveles de tensión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diferentes, </a:t>
            </a:r>
            <a:r>
              <a:rPr sz="1636" dirty="0">
                <a:cs typeface="Times New Roman"/>
              </a:rPr>
              <a:t>tales </a:t>
            </a:r>
            <a:r>
              <a:rPr sz="1636" dirty="0" err="1">
                <a:cs typeface="Times New Roman"/>
              </a:rPr>
              <a:t>como</a:t>
            </a:r>
            <a:r>
              <a:rPr sz="1636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66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kV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132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kV,</a:t>
            </a:r>
            <a:r>
              <a:rPr sz="1636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220</a:t>
            </a:r>
            <a:r>
              <a:rPr sz="1636" dirty="0">
                <a:cs typeface="Times New Roman"/>
              </a:rPr>
              <a:t> kV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0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500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kV,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otras.</a:t>
            </a:r>
          </a:p>
          <a:p>
            <a:pPr>
              <a:lnSpc>
                <a:spcPts val="1964"/>
              </a:lnSpc>
              <a:spcBef>
                <a:spcPts val="27"/>
              </a:spcBef>
            </a:pPr>
            <a:endParaRPr sz="1636" dirty="0">
              <a:cs typeface="Times New Roman"/>
            </a:endParaRPr>
          </a:p>
          <a:p>
            <a:pPr marL="43294" algn="just">
              <a:lnSpc>
                <a:spcPts val="1964"/>
              </a:lnSpc>
              <a:spcBef>
                <a:spcPts val="3"/>
              </a:spcBef>
            </a:pPr>
            <a:r>
              <a:rPr sz="1636" b="1" spc="-3" dirty="0">
                <a:cs typeface="Times New Roman"/>
              </a:rPr>
              <a:t>10.3.1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Ventajas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los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Autotransformadores</a:t>
            </a:r>
            <a:endParaRPr sz="1636" dirty="0">
              <a:cs typeface="Times New Roman"/>
            </a:endParaRPr>
          </a:p>
          <a:p>
            <a:pPr marL="43294" marR="39398" algn="just">
              <a:lnSpc>
                <a:spcPts val="1964"/>
              </a:lnSpc>
              <a:spcBef>
                <a:spcPts val="20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autotransformadores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presentan</a:t>
            </a:r>
            <a:r>
              <a:rPr sz="1636" dirty="0">
                <a:cs typeface="Times New Roman"/>
              </a:rPr>
              <a:t> una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serie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ventajas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20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relación</a:t>
            </a:r>
            <a:r>
              <a:rPr sz="1636" spc="20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20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transformadores, </a:t>
            </a:r>
            <a:r>
              <a:rPr sz="1636" dirty="0">
                <a:cs typeface="Times New Roman"/>
              </a:rPr>
              <a:t>asumiendo </a:t>
            </a:r>
            <a:r>
              <a:rPr sz="1636" spc="-3" dirty="0">
                <a:cs typeface="Times New Roman"/>
              </a:rPr>
              <a:t>las mismas características tales como </a:t>
            </a:r>
            <a:r>
              <a:rPr sz="1636" dirty="0">
                <a:cs typeface="Times New Roman"/>
              </a:rPr>
              <a:t>potencia, </a:t>
            </a:r>
            <a:r>
              <a:rPr sz="1636" spc="-3" dirty="0">
                <a:cs typeface="Times New Roman"/>
              </a:rPr>
              <a:t>tensiones</a:t>
            </a:r>
            <a:r>
              <a:rPr sz="1636" dirty="0">
                <a:cs typeface="Times New Roman"/>
              </a:rPr>
              <a:t> y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corrientes.</a:t>
            </a:r>
            <a:endParaRPr sz="1636" dirty="0">
              <a:cs typeface="Times New Roman"/>
            </a:endParaRPr>
          </a:p>
          <a:p>
            <a:pPr marL="43294" algn="just">
              <a:lnSpc>
                <a:spcPts val="1964"/>
              </a:lnSpc>
              <a:spcBef>
                <a:spcPts val="116"/>
              </a:spcBef>
            </a:pPr>
            <a:r>
              <a:rPr sz="1636" b="1" spc="-3" dirty="0">
                <a:cs typeface="Times New Roman"/>
              </a:rPr>
              <a:t>Menor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tamaño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costo:</a:t>
            </a:r>
            <a:endParaRPr sz="1636" dirty="0">
              <a:cs typeface="Times New Roman"/>
            </a:endParaRPr>
          </a:p>
          <a:p>
            <a:pPr marL="43294" marR="40264" algn="just">
              <a:lnSpc>
                <a:spcPts val="1964"/>
              </a:lnSpc>
              <a:spcBef>
                <a:spcPts val="48"/>
              </a:spcBef>
            </a:pPr>
            <a:r>
              <a:rPr sz="1636" dirty="0">
                <a:cs typeface="Times New Roman"/>
              </a:rPr>
              <a:t>El menor tamaño y </a:t>
            </a:r>
            <a:r>
              <a:rPr sz="1636" spc="-3" dirty="0">
                <a:cs typeface="Times New Roman"/>
              </a:rPr>
              <a:t>costo está relacionado con </a:t>
            </a:r>
            <a:r>
              <a:rPr sz="1636" dirty="0">
                <a:cs typeface="Times New Roman"/>
              </a:rPr>
              <a:t>el </a:t>
            </a:r>
            <a:r>
              <a:rPr sz="1636" b="1" i="1" u="sng" spc="-3" dirty="0">
                <a:cs typeface="Times New Roman"/>
              </a:rPr>
              <a:t>hecho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que por </a:t>
            </a:r>
            <a:r>
              <a:rPr sz="1636" b="1" i="1" u="sng" spc="-3" dirty="0">
                <a:cs typeface="Times New Roman"/>
              </a:rPr>
              <a:t>el devanado común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circula </a:t>
            </a:r>
            <a:r>
              <a:rPr sz="1636" b="1" i="1" u="sng" dirty="0">
                <a:cs typeface="Times New Roman"/>
              </a:rPr>
              <a:t>una </a:t>
            </a:r>
            <a:r>
              <a:rPr sz="1636" b="1" i="1" u="sng" spc="-3" dirty="0">
                <a:cs typeface="Times New Roman"/>
              </a:rPr>
              <a:t>corriente </a:t>
            </a:r>
            <a:r>
              <a:rPr sz="1636" b="1" i="1" u="sng" dirty="0">
                <a:cs typeface="Times New Roman"/>
              </a:rPr>
              <a:t>que </a:t>
            </a:r>
            <a:r>
              <a:rPr sz="1636" b="1" i="1" u="sng" spc="-3" dirty="0">
                <a:cs typeface="Times New Roman"/>
              </a:rPr>
              <a:t>es </a:t>
            </a:r>
            <a:r>
              <a:rPr sz="1636" b="1" i="1" u="sng" dirty="0">
                <a:cs typeface="Times New Roman"/>
              </a:rPr>
              <a:t>la </a:t>
            </a:r>
            <a:r>
              <a:rPr sz="1636" b="1" i="1" u="sng" spc="-3" dirty="0">
                <a:cs typeface="Times New Roman"/>
              </a:rPr>
              <a:t>diferencia entre las corrientes primaria </a:t>
            </a:r>
            <a:r>
              <a:rPr sz="1636" b="1" i="1" u="sng" dirty="0">
                <a:cs typeface="Times New Roman"/>
              </a:rPr>
              <a:t>y </a:t>
            </a:r>
            <a:r>
              <a:rPr sz="1636" b="1" i="1" u="sng" spc="-3" dirty="0">
                <a:cs typeface="Times New Roman"/>
              </a:rPr>
              <a:t>secundaria del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autotransformador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requiriéndose</a:t>
            </a:r>
            <a:r>
              <a:rPr sz="1636" dirty="0">
                <a:cs typeface="Times New Roman"/>
              </a:rPr>
              <a:t> por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tanto,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conductores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calibre</a:t>
            </a:r>
            <a:r>
              <a:rPr sz="1636" dirty="0">
                <a:cs typeface="Times New Roman"/>
              </a:rPr>
              <a:t> menor.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requerir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longitud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9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sección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menor</a:t>
            </a:r>
            <a:r>
              <a:rPr sz="1636" spc="10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conductores,</a:t>
            </a:r>
            <a:r>
              <a:rPr sz="1636" spc="11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también</a:t>
            </a:r>
            <a:r>
              <a:rPr sz="1636" spc="10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será</a:t>
            </a:r>
            <a:r>
              <a:rPr sz="1636" spc="10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menor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0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cantidad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endParaRPr sz="1636" dirty="0">
              <a:cs typeface="Times New Roman"/>
            </a:endParaRPr>
          </a:p>
          <a:p>
            <a:pPr marL="43294" marR="39398" algn="just">
              <a:lnSpc>
                <a:spcPts val="1964"/>
              </a:lnSpc>
              <a:spcBef>
                <a:spcPts val="17"/>
              </a:spcBef>
            </a:pPr>
            <a:r>
              <a:rPr sz="1636" spc="-3" dirty="0">
                <a:cs typeface="Times New Roman"/>
              </a:rPr>
              <a:t>aislamiento entre las </a:t>
            </a:r>
            <a:r>
              <a:rPr sz="1636" dirty="0">
                <a:cs typeface="Times New Roman"/>
              </a:rPr>
              <a:t>bobinas y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núcleo. </a:t>
            </a:r>
            <a:r>
              <a:rPr sz="1636" spc="-3" dirty="0">
                <a:cs typeface="Times New Roman"/>
              </a:rPr>
              <a:t>Del </a:t>
            </a:r>
            <a:r>
              <a:rPr sz="1636" dirty="0">
                <a:cs typeface="Times New Roman"/>
              </a:rPr>
              <a:t>mismo modo,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requerirá menor </a:t>
            </a:r>
            <a:r>
              <a:rPr sz="1636" spc="-3" dirty="0">
                <a:cs typeface="Times New Roman"/>
              </a:rPr>
              <a:t>cantidad </a:t>
            </a:r>
            <a:r>
              <a:rPr sz="1636" spc="3" dirty="0">
                <a:cs typeface="Times New Roman"/>
              </a:rPr>
              <a:t>de 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material</a:t>
            </a:r>
            <a:r>
              <a:rPr sz="1636" dirty="0">
                <a:cs typeface="Times New Roman"/>
              </a:rPr>
              <a:t> 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núcleo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hierro.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Todo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esto</a:t>
            </a:r>
            <a:r>
              <a:rPr sz="1636" dirty="0">
                <a:cs typeface="Times New Roman"/>
              </a:rPr>
              <a:t> se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traduce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un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tamaño,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peso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costos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menores.</a:t>
            </a:r>
            <a:endParaRPr sz="1636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8091" y="480665"/>
            <a:ext cx="3636818" cy="409133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790021" y="4572000"/>
            <a:ext cx="4436984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294" marR="38099" algn="just">
              <a:lnSpc>
                <a:spcPts val="1964"/>
              </a:lnSpc>
              <a:spcBef>
                <a:spcPts val="716"/>
              </a:spcBef>
            </a:pPr>
            <a:r>
              <a:rPr lang="en-US" sz="1227" b="1" dirty="0" err="1">
                <a:cs typeface="Times New Roman"/>
              </a:rPr>
              <a:t>Figura</a:t>
            </a:r>
            <a:r>
              <a:rPr lang="en-US" sz="1227" b="1" spc="3" dirty="0">
                <a:cs typeface="Times New Roman"/>
              </a:rPr>
              <a:t> </a:t>
            </a:r>
            <a:r>
              <a:rPr lang="en-US" sz="1227" b="1" spc="-3" dirty="0">
                <a:cs typeface="Times New Roman"/>
              </a:rPr>
              <a:t>10.01:</a:t>
            </a:r>
            <a:r>
              <a:rPr lang="en-US" sz="1227" b="1" spc="10" dirty="0">
                <a:cs typeface="Times New Roman"/>
              </a:rPr>
              <a:t> </a:t>
            </a:r>
            <a:r>
              <a:rPr lang="en-US" sz="1227" b="1" spc="-3" dirty="0" err="1">
                <a:cs typeface="Times New Roman"/>
              </a:rPr>
              <a:t>Esquema</a:t>
            </a:r>
            <a:r>
              <a:rPr lang="en-US" sz="1227" b="1" spc="3" dirty="0">
                <a:cs typeface="Times New Roman"/>
              </a:rPr>
              <a:t> </a:t>
            </a:r>
            <a:r>
              <a:rPr lang="en-US" sz="1227" b="1" spc="-3" dirty="0" err="1">
                <a:cs typeface="Times New Roman"/>
              </a:rPr>
              <a:t>eléctrico</a:t>
            </a:r>
            <a:r>
              <a:rPr lang="en-US" sz="1227" b="1" spc="7" dirty="0">
                <a:cs typeface="Times New Roman"/>
              </a:rPr>
              <a:t> </a:t>
            </a:r>
            <a:r>
              <a:rPr lang="en-US" sz="1227" b="1" spc="-3" dirty="0" err="1">
                <a:cs typeface="Times New Roman"/>
              </a:rPr>
              <a:t>autotransformador</a:t>
            </a:r>
            <a:r>
              <a:rPr lang="en-US" sz="1227" b="1" spc="10" dirty="0">
                <a:cs typeface="Times New Roman"/>
              </a:rPr>
              <a:t> </a:t>
            </a:r>
            <a:r>
              <a:rPr lang="en-US" sz="1227" b="1" spc="-3" dirty="0" err="1">
                <a:cs typeface="Times New Roman"/>
              </a:rPr>
              <a:t>monofásico</a:t>
            </a:r>
            <a:r>
              <a:rPr lang="en-US" sz="1227" b="1" spc="-3" dirty="0">
                <a:cs typeface="Times New Roman"/>
              </a:rPr>
              <a:t>.</a:t>
            </a:r>
            <a:endParaRPr lang="en-US" sz="1227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337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11741727" cy="517682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algn="just">
              <a:lnSpc>
                <a:spcPts val="1964"/>
              </a:lnSpc>
            </a:pPr>
            <a:r>
              <a:rPr sz="1636" b="1" spc="-3" dirty="0" err="1">
                <a:cs typeface="Times New Roman"/>
              </a:rPr>
              <a:t>Menor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corriente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magnetizante</a:t>
            </a:r>
            <a:r>
              <a:rPr sz="1636" b="1" dirty="0">
                <a:cs typeface="Times New Roman"/>
              </a:rPr>
              <a:t> y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mejor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rendimiento:</a:t>
            </a:r>
            <a:endParaRPr sz="1636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48"/>
              </a:spcBef>
            </a:pPr>
            <a:r>
              <a:rPr sz="1636" dirty="0">
                <a:cs typeface="Times New Roman"/>
              </a:rPr>
              <a:t>El </a:t>
            </a:r>
            <a:r>
              <a:rPr sz="1636" b="1" i="1" u="sng" spc="-3" dirty="0">
                <a:cs typeface="Times New Roman"/>
              </a:rPr>
              <a:t>uso </a:t>
            </a:r>
            <a:r>
              <a:rPr sz="1636" b="1" i="1" u="sng" dirty="0">
                <a:cs typeface="Times New Roman"/>
              </a:rPr>
              <a:t>de menos </a:t>
            </a:r>
            <a:r>
              <a:rPr sz="1636" b="1" i="1" u="sng" spc="-3" dirty="0">
                <a:cs typeface="Times New Roman"/>
              </a:rPr>
              <a:t>material para el núcleo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hierro </a:t>
            </a:r>
            <a:r>
              <a:rPr sz="1636" spc="-3" dirty="0">
                <a:cs typeface="Times New Roman"/>
              </a:rPr>
              <a:t>determina </a:t>
            </a:r>
            <a:r>
              <a:rPr sz="1636" dirty="0">
                <a:cs typeface="Times New Roman"/>
              </a:rPr>
              <a:t>que las </a:t>
            </a:r>
            <a:r>
              <a:rPr sz="1636" spc="-3" dirty="0">
                <a:cs typeface="Times New Roman"/>
              </a:rPr>
              <a:t>pérdidas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corrientes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parásitas sean menores; al igual </a:t>
            </a:r>
            <a:r>
              <a:rPr sz="1636" dirty="0">
                <a:cs typeface="Times New Roman"/>
              </a:rPr>
              <a:t>que la </a:t>
            </a:r>
            <a:r>
              <a:rPr sz="1636" spc="-3" dirty="0">
                <a:cs typeface="Times New Roman"/>
              </a:rPr>
              <a:t>corriente magnetizante, </a:t>
            </a:r>
            <a:r>
              <a:rPr sz="1636" dirty="0">
                <a:cs typeface="Times New Roman"/>
              </a:rPr>
              <a:t>todo lo </a:t>
            </a:r>
            <a:r>
              <a:rPr sz="1636" spc="-3" dirty="0">
                <a:cs typeface="Times New Roman"/>
              </a:rPr>
              <a:t>cual aumenta el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rendimiento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autotransformador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48"/>
              </a:spcBef>
            </a:pPr>
            <a:endParaRPr sz="1636" dirty="0">
              <a:cs typeface="Times New Roman"/>
            </a:endParaRPr>
          </a:p>
          <a:p>
            <a:pPr marL="260199" algn="just">
              <a:lnSpc>
                <a:spcPts val="1964"/>
              </a:lnSpc>
              <a:spcBef>
                <a:spcPts val="68"/>
              </a:spcBef>
            </a:pPr>
            <a:r>
              <a:rPr sz="1636" b="1" spc="-3" dirty="0">
                <a:cs typeface="Times New Roman"/>
              </a:rPr>
              <a:t>Mejor </a:t>
            </a:r>
            <a:r>
              <a:rPr sz="1636" b="1" dirty="0">
                <a:cs typeface="Times New Roman"/>
              </a:rPr>
              <a:t>factor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potencia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regulación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tensión:</a:t>
            </a:r>
            <a:endParaRPr sz="1636" dirty="0">
              <a:cs typeface="Times New Roman"/>
            </a:endParaRPr>
          </a:p>
          <a:p>
            <a:pPr marL="260199" marR="4762" algn="just">
              <a:lnSpc>
                <a:spcPts val="1964"/>
              </a:lnSpc>
              <a:spcBef>
                <a:spcPts val="48"/>
              </a:spcBef>
            </a:pP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uso </a:t>
            </a:r>
            <a:r>
              <a:rPr sz="1636" dirty="0">
                <a:cs typeface="Times New Roman"/>
              </a:rPr>
              <a:t>de menos </a:t>
            </a:r>
            <a:r>
              <a:rPr sz="1636" spc="-3" dirty="0">
                <a:cs typeface="Times New Roman"/>
              </a:rPr>
              <a:t>conductores para las </a:t>
            </a:r>
            <a:r>
              <a:rPr sz="1636" dirty="0">
                <a:cs typeface="Times New Roman"/>
              </a:rPr>
              <a:t>bobinas </a:t>
            </a:r>
            <a:r>
              <a:rPr sz="1636" spc="-3" dirty="0">
                <a:cs typeface="Times New Roman"/>
              </a:rPr>
              <a:t>del devanado común reduce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reactancia </a:t>
            </a:r>
            <a:r>
              <a:rPr sz="1636" dirty="0">
                <a:cs typeface="Times New Roman"/>
              </a:rPr>
              <a:t> inductiva </a:t>
            </a:r>
            <a:r>
              <a:rPr sz="1636" spc="-3" dirty="0">
                <a:cs typeface="Times New Roman"/>
              </a:rPr>
              <a:t>del transformador, mejorando </a:t>
            </a:r>
            <a:r>
              <a:rPr sz="1636" dirty="0">
                <a:cs typeface="Times New Roman"/>
              </a:rPr>
              <a:t>por tanto </a:t>
            </a:r>
            <a:r>
              <a:rPr sz="1636" spc="-3" dirty="0">
                <a:cs typeface="Times New Roman"/>
              </a:rPr>
              <a:t>el factor </a:t>
            </a:r>
            <a:r>
              <a:rPr sz="1636" dirty="0">
                <a:cs typeface="Times New Roman"/>
              </a:rPr>
              <a:t>de potencia </a:t>
            </a:r>
            <a:r>
              <a:rPr sz="1636" spc="-3" dirty="0">
                <a:cs typeface="Times New Roman"/>
              </a:rPr>
              <a:t>del </a:t>
            </a:r>
            <a:r>
              <a:rPr sz="1636" dirty="0">
                <a:cs typeface="Times New Roman"/>
              </a:rPr>
              <a:t>mismo y </a:t>
            </a:r>
            <a:r>
              <a:rPr sz="1636" spc="-3" dirty="0">
                <a:cs typeface="Times New Roman"/>
              </a:rPr>
              <a:t>su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regulación </a:t>
            </a:r>
            <a:r>
              <a:rPr sz="1636" dirty="0">
                <a:cs typeface="Times New Roman"/>
              </a:rPr>
              <a:t>de tensión.</a:t>
            </a:r>
          </a:p>
          <a:p>
            <a:pPr>
              <a:lnSpc>
                <a:spcPts val="1964"/>
              </a:lnSpc>
              <a:spcBef>
                <a:spcPts val="27"/>
              </a:spcBef>
            </a:pPr>
            <a:endParaRPr sz="1636" dirty="0">
              <a:cs typeface="Times New Roman"/>
            </a:endParaRPr>
          </a:p>
          <a:p>
            <a:pPr marL="594864" lvl="2" indent="-334665" algn="just">
              <a:lnSpc>
                <a:spcPts val="1964"/>
              </a:lnSpc>
              <a:buAutoNum type="arabicPeriod" startAt="2"/>
              <a:tabLst>
                <a:tab pos="594864" algn="l"/>
              </a:tabLst>
            </a:pPr>
            <a:r>
              <a:rPr sz="1636" b="1" spc="-3" dirty="0">
                <a:cs typeface="Times New Roman"/>
              </a:rPr>
              <a:t>Desventajas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 err="1">
                <a:cs typeface="Times New Roman"/>
              </a:rPr>
              <a:t>los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Autotransformadores</a:t>
            </a:r>
            <a:endParaRPr lang="es-ES" sz="1636" b="1" spc="-3" dirty="0">
              <a:cs typeface="Times New Roman"/>
            </a:endParaRPr>
          </a:p>
          <a:p>
            <a:pPr marL="594864" lvl="2" indent="-334665" algn="just">
              <a:lnSpc>
                <a:spcPts val="1964"/>
              </a:lnSpc>
              <a:buAutoNum type="arabicPeriod" startAt="2"/>
              <a:tabLst>
                <a:tab pos="594864" algn="l"/>
              </a:tabLst>
            </a:pPr>
            <a:endParaRPr sz="1636" dirty="0">
              <a:cs typeface="Times New Roman"/>
            </a:endParaRPr>
          </a:p>
          <a:p>
            <a:pPr marL="260199" algn="just">
              <a:lnSpc>
                <a:spcPts val="1964"/>
              </a:lnSpc>
              <a:spcBef>
                <a:spcPts val="130"/>
              </a:spcBef>
            </a:pPr>
            <a:r>
              <a:rPr sz="1636" b="1" spc="-3" dirty="0">
                <a:cs typeface="Times New Roman"/>
              </a:rPr>
              <a:t>Interconexión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entre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los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circuitos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alta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baja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tensión:</a:t>
            </a:r>
            <a:endParaRPr sz="1636" dirty="0">
              <a:cs typeface="Times New Roman"/>
            </a:endParaRPr>
          </a:p>
          <a:p>
            <a:pPr marL="260199" marR="4762" algn="just">
              <a:lnSpc>
                <a:spcPts val="1964"/>
              </a:lnSpc>
              <a:spcBef>
                <a:spcPts val="31"/>
              </a:spcBef>
            </a:pPr>
            <a:r>
              <a:rPr sz="1636" dirty="0">
                <a:cs typeface="Times New Roman"/>
              </a:rPr>
              <a:t>Esta </a:t>
            </a:r>
            <a:r>
              <a:rPr sz="1636" spc="-3" dirty="0">
                <a:cs typeface="Times New Roman"/>
              </a:rPr>
              <a:t>es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principal </a:t>
            </a:r>
            <a:r>
              <a:rPr sz="1636" dirty="0">
                <a:cs typeface="Times New Roman"/>
              </a:rPr>
              <a:t>desventaja </a:t>
            </a:r>
            <a:r>
              <a:rPr sz="1636" spc="-3" dirty="0">
                <a:cs typeface="Times New Roman"/>
              </a:rPr>
              <a:t>del autotransformador, dado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si se produjera </a:t>
            </a:r>
            <a:r>
              <a:rPr sz="1636" dirty="0">
                <a:cs typeface="Times New Roman"/>
              </a:rPr>
              <a:t>una falla 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cortocircuito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devanado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alta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tensión,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devanado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baja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estaría</a:t>
            </a:r>
            <a:r>
              <a:rPr sz="1636" spc="20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sometido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lang="es-ES"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 </a:t>
            </a:r>
            <a:r>
              <a:rPr sz="1636" spc="-3" dirty="0">
                <a:cs typeface="Times New Roman"/>
              </a:rPr>
              <a:t>peligrosa,</a:t>
            </a:r>
            <a:r>
              <a:rPr sz="1636" spc="10" dirty="0">
                <a:cs typeface="Times New Roman"/>
              </a:rPr>
              <a:t> </a:t>
            </a:r>
            <a:r>
              <a:rPr sz="1636" spc="-10" dirty="0">
                <a:cs typeface="Times New Roman"/>
              </a:rPr>
              <a:t>ya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-3" dirty="0">
                <a:cs typeface="Times New Roman"/>
              </a:rPr>
              <a:t> su</a:t>
            </a:r>
            <a:r>
              <a:rPr sz="1636" dirty="0">
                <a:cs typeface="Times New Roman"/>
              </a:rPr>
              <a:t> aislamiento no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está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previsto</a:t>
            </a:r>
            <a:r>
              <a:rPr sz="1636" dirty="0">
                <a:cs typeface="Times New Roman"/>
              </a:rPr>
              <a:t> para</a:t>
            </a:r>
            <a:r>
              <a:rPr sz="1636" spc="-3" dirty="0">
                <a:cs typeface="Times New Roman"/>
              </a:rPr>
              <a:t> esas</a:t>
            </a:r>
            <a:r>
              <a:rPr sz="1636" spc="7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condiciones</a:t>
            </a:r>
            <a:r>
              <a:rPr sz="1636" dirty="0">
                <a:cs typeface="Times New Roman"/>
              </a:rPr>
              <a:t>.</a:t>
            </a:r>
            <a:endParaRPr lang="es-ES" sz="1636" dirty="0">
              <a:cs typeface="Times New Roman"/>
            </a:endParaRPr>
          </a:p>
          <a:p>
            <a:pPr marL="260199" marR="4762" algn="just">
              <a:lnSpc>
                <a:spcPts val="1964"/>
              </a:lnSpc>
              <a:spcBef>
                <a:spcPts val="31"/>
              </a:spcBef>
            </a:pPr>
            <a:endParaRPr sz="1636" dirty="0">
              <a:cs typeface="Times New Roman"/>
            </a:endParaRPr>
          </a:p>
          <a:p>
            <a:pPr marL="260199" algn="just">
              <a:lnSpc>
                <a:spcPts val="1964"/>
              </a:lnSpc>
              <a:spcBef>
                <a:spcPts val="116"/>
              </a:spcBef>
            </a:pPr>
            <a:r>
              <a:rPr sz="1636" b="1" spc="-3" dirty="0">
                <a:cs typeface="Times New Roman"/>
              </a:rPr>
              <a:t>Corrientes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cortocircuito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mayores:</a:t>
            </a:r>
            <a:endParaRPr sz="1636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37"/>
              </a:spcBef>
            </a:pPr>
            <a:r>
              <a:rPr sz="1636" dirty="0">
                <a:cs typeface="Times New Roman"/>
              </a:rPr>
              <a:t>Entre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dirty="0">
                <a:cs typeface="Times New Roman"/>
              </a:rPr>
              <a:t> ventajas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autotransformador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citó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buena</a:t>
            </a:r>
            <a:r>
              <a:rPr sz="1636" dirty="0">
                <a:cs typeface="Times New Roman"/>
              </a:rPr>
              <a:t> regulación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0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</a:t>
            </a:r>
            <a:r>
              <a:rPr sz="1636" spc="20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presenta,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decir,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dirty="0">
                <a:cs typeface="Times New Roman"/>
              </a:rPr>
              <a:t> poca</a:t>
            </a:r>
            <a:r>
              <a:rPr sz="1636" spc="-3" dirty="0">
                <a:cs typeface="Times New Roman"/>
              </a:rPr>
              <a:t> caída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produce 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sus</a:t>
            </a:r>
            <a:r>
              <a:rPr sz="1636" dirty="0">
                <a:cs typeface="Times New Roman"/>
              </a:rPr>
              <a:t> devanados.</a:t>
            </a:r>
          </a:p>
          <a:p>
            <a:pPr marL="260199" marR="4329" algn="just">
              <a:lnSpc>
                <a:spcPts val="1964"/>
              </a:lnSpc>
              <a:spcBef>
                <a:spcPts val="14"/>
              </a:spcBef>
            </a:pPr>
            <a:r>
              <a:rPr sz="1636" dirty="0">
                <a:cs typeface="Times New Roman"/>
              </a:rPr>
              <a:t>Esta </a:t>
            </a:r>
            <a:r>
              <a:rPr sz="1636" spc="-3" dirty="0">
                <a:cs typeface="Times New Roman"/>
              </a:rPr>
              <a:t>característica se convierte en desventaja si el transformador </a:t>
            </a:r>
            <a:r>
              <a:rPr sz="1636" dirty="0">
                <a:cs typeface="Times New Roman"/>
              </a:rPr>
              <a:t>está sometido a </a:t>
            </a:r>
            <a:r>
              <a:rPr sz="1636" spc="-3" dirty="0">
                <a:cs typeface="Times New Roman"/>
              </a:rPr>
              <a:t>corrientes 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cortocircuito,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dado</a:t>
            </a:r>
            <a:r>
              <a:rPr sz="1636" dirty="0">
                <a:cs typeface="Times New Roman"/>
              </a:rPr>
              <a:t> que </a:t>
            </a:r>
            <a:r>
              <a:rPr sz="1636" spc="-3" dirty="0">
                <a:cs typeface="Times New Roman"/>
              </a:rPr>
              <a:t>dichas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corrientes</a:t>
            </a:r>
            <a:r>
              <a:rPr sz="1636" dirty="0">
                <a:cs typeface="Times New Roman"/>
              </a:rPr>
              <a:t> no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encuentran</a:t>
            </a:r>
            <a:r>
              <a:rPr sz="1636" dirty="0">
                <a:cs typeface="Times New Roman"/>
              </a:rPr>
              <a:t> una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alta impedancia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devanados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autotransformador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9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11741727" cy="232989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594864" lvl="2" indent="-334665" algn="just">
              <a:lnSpc>
                <a:spcPts val="1964"/>
              </a:lnSpc>
              <a:spcBef>
                <a:spcPts val="3"/>
              </a:spcBef>
              <a:buAutoNum type="arabicPeriod" startAt="3"/>
              <a:tabLst>
                <a:tab pos="594864" algn="l"/>
              </a:tabLst>
            </a:pPr>
            <a:r>
              <a:rPr sz="1636" b="1" spc="-3" dirty="0" err="1">
                <a:cs typeface="Times New Roman"/>
              </a:rPr>
              <a:t>Autotransformadores</a:t>
            </a:r>
            <a:r>
              <a:rPr sz="1636" b="1" spc="-3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Trifásicos</a:t>
            </a:r>
            <a:endParaRPr sz="1636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1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spc="-3" dirty="0">
                <a:cs typeface="Times New Roman"/>
              </a:rPr>
              <a:t>autotransformadores pueden ser conectados para operar como </a:t>
            </a:r>
            <a:r>
              <a:rPr sz="1636" dirty="0">
                <a:cs typeface="Times New Roman"/>
              </a:rPr>
              <a:t>un banco </a:t>
            </a:r>
            <a:r>
              <a:rPr sz="1636" spc="-3" dirty="0">
                <a:cs typeface="Times New Roman"/>
              </a:rPr>
              <a:t>trifásico. </a:t>
            </a:r>
            <a:r>
              <a:rPr sz="1636" dirty="0">
                <a:cs typeface="Times New Roman"/>
              </a:rPr>
              <a:t>Esta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configuración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presenta</a:t>
            </a:r>
            <a:r>
              <a:rPr sz="1636" dirty="0">
                <a:cs typeface="Times New Roman"/>
              </a:rPr>
              <a:t> 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limitación,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respecto</a:t>
            </a:r>
            <a:r>
              <a:rPr sz="1636" dirty="0">
                <a:cs typeface="Times New Roman"/>
              </a:rPr>
              <a:t> 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transformadores,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 conexiones </a:t>
            </a:r>
            <a:r>
              <a:rPr sz="1636" spc="-3" dirty="0">
                <a:cs typeface="Times New Roman"/>
              </a:rPr>
              <a:t>del primario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secundario </a:t>
            </a:r>
            <a:r>
              <a:rPr sz="1636" spc="-3" dirty="0">
                <a:cs typeface="Times New Roman"/>
              </a:rPr>
              <a:t>son del </a:t>
            </a:r>
            <a:r>
              <a:rPr sz="1636" dirty="0">
                <a:cs typeface="Times New Roman"/>
              </a:rPr>
              <a:t>mismo tipo. Esto </a:t>
            </a:r>
            <a:r>
              <a:rPr sz="1636" spc="-3" dirty="0">
                <a:cs typeface="Times New Roman"/>
              </a:rPr>
              <a:t>así, por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constitución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propia del </a:t>
            </a:r>
            <a:r>
              <a:rPr sz="1636" dirty="0">
                <a:cs typeface="Times New Roman"/>
              </a:rPr>
              <a:t>auto- </a:t>
            </a:r>
            <a:r>
              <a:rPr sz="1636" spc="-3" dirty="0">
                <a:cs typeface="Times New Roman"/>
              </a:rPr>
              <a:t>transformador. </a:t>
            </a:r>
            <a:r>
              <a:rPr sz="1636" spc="-7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conexiones más </a:t>
            </a:r>
            <a:r>
              <a:rPr sz="1636" spc="-3" dirty="0">
                <a:cs typeface="Times New Roman"/>
              </a:rPr>
              <a:t>comunes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autotransformadores son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Y-Y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Delta-Delta.</a:t>
            </a:r>
            <a:endParaRPr sz="1636" dirty="0">
              <a:cs typeface="Times New Roman"/>
            </a:endParaRPr>
          </a:p>
          <a:p>
            <a:pPr>
              <a:lnSpc>
                <a:spcPts val="1964"/>
              </a:lnSpc>
              <a:spcBef>
                <a:spcPts val="17"/>
              </a:spcBef>
            </a:pPr>
            <a:endParaRPr sz="1636" dirty="0">
              <a:cs typeface="Times New Roman"/>
            </a:endParaRPr>
          </a:p>
          <a:p>
            <a:pPr marL="594864" lvl="2" indent="-334665" algn="just">
              <a:lnSpc>
                <a:spcPts val="1964"/>
              </a:lnSpc>
              <a:spcBef>
                <a:spcPts val="3"/>
              </a:spcBef>
              <a:buAutoNum type="arabicPeriod" startAt="4"/>
              <a:tabLst>
                <a:tab pos="594864" algn="l"/>
              </a:tabLst>
            </a:pPr>
            <a:r>
              <a:rPr sz="1636" b="1" spc="-3" dirty="0">
                <a:cs typeface="Times New Roman"/>
              </a:rPr>
              <a:t>Conexión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Y-Y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Autotransformadores</a:t>
            </a:r>
            <a:endParaRPr sz="1636" dirty="0">
              <a:cs typeface="Times New Roman"/>
            </a:endParaRPr>
          </a:p>
          <a:p>
            <a:pPr marL="260199" marR="5628" algn="just">
              <a:lnSpc>
                <a:spcPts val="1964"/>
              </a:lnSpc>
              <a:spcBef>
                <a:spcPts val="7"/>
              </a:spcBef>
            </a:pPr>
            <a:r>
              <a:rPr sz="1636" spc="-3" dirty="0">
                <a:cs typeface="Times New Roman"/>
              </a:rPr>
              <a:t>Es el </a:t>
            </a:r>
            <a:r>
              <a:rPr sz="1636" dirty="0">
                <a:cs typeface="Times New Roman"/>
              </a:rPr>
              <a:t>tipo de conexión de </a:t>
            </a:r>
            <a:r>
              <a:rPr sz="1636" spc="-3" dirty="0">
                <a:cs typeface="Times New Roman"/>
              </a:rPr>
              <a:t>autotransformadores </a:t>
            </a:r>
            <a:r>
              <a:rPr sz="1636" dirty="0">
                <a:cs typeface="Times New Roman"/>
              </a:rPr>
              <a:t>más </a:t>
            </a:r>
            <a:r>
              <a:rPr sz="1636" spc="-3" dirty="0">
                <a:cs typeface="Times New Roman"/>
              </a:rPr>
              <a:t>utilizada, debido </a:t>
            </a:r>
            <a:r>
              <a:rPr sz="1636" dirty="0">
                <a:cs typeface="Times New Roman"/>
              </a:rPr>
              <a:t>a la </a:t>
            </a:r>
            <a:r>
              <a:rPr sz="1636" spc="-3" dirty="0">
                <a:cs typeface="Times New Roman"/>
              </a:rPr>
              <a:t>facilidad </a:t>
            </a:r>
            <a:r>
              <a:rPr sz="1636" dirty="0">
                <a:cs typeface="Times New Roman"/>
              </a:rPr>
              <a:t>de la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conexión </a:t>
            </a:r>
            <a:r>
              <a:rPr sz="1636" spc="-3" dirty="0">
                <a:cs typeface="Times New Roman"/>
              </a:rPr>
              <a:t>eléctrica </a:t>
            </a:r>
            <a:r>
              <a:rPr sz="1636" dirty="0">
                <a:cs typeface="Times New Roman"/>
              </a:rPr>
              <a:t>y a la </a:t>
            </a:r>
            <a:r>
              <a:rPr sz="1636" spc="-3" dirty="0">
                <a:cs typeface="Times New Roman"/>
              </a:rPr>
              <a:t>existencia </a:t>
            </a:r>
            <a:r>
              <a:rPr sz="1636" dirty="0">
                <a:cs typeface="Times New Roman"/>
              </a:rPr>
              <a:t>de un </a:t>
            </a:r>
            <a:r>
              <a:rPr sz="1636" spc="-3" dirty="0">
                <a:cs typeface="Times New Roman"/>
              </a:rPr>
              <a:t>conductor neutro para fines </a:t>
            </a:r>
            <a:r>
              <a:rPr sz="1636" spc="3" dirty="0">
                <a:cs typeface="Times New Roman"/>
              </a:rPr>
              <a:t>de </a:t>
            </a:r>
            <a:r>
              <a:rPr lang="en-US" sz="1636" spc="-3" dirty="0" err="1">
                <a:cs typeface="Times New Roman"/>
              </a:rPr>
              <a:t>puesta</a:t>
            </a:r>
            <a:r>
              <a:rPr lang="en-US" sz="1636" spc="-3" dirty="0">
                <a:cs typeface="Times New Roman"/>
              </a:rPr>
              <a:t> a </a:t>
            </a:r>
            <a:r>
              <a:rPr lang="en-US" sz="1636" spc="-3" dirty="0" err="1">
                <a:cs typeface="Times New Roman"/>
              </a:rPr>
              <a:t>tierra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para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alimentación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circuitos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trifásicos</a:t>
            </a:r>
            <a:r>
              <a:rPr sz="1636" dirty="0">
                <a:cs typeface="Times New Roman"/>
              </a:rPr>
              <a:t> 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cuatro hilos.</a:t>
            </a:r>
          </a:p>
          <a:p>
            <a:pPr marL="260199" marR="5195" algn="just">
              <a:lnSpc>
                <a:spcPts val="1964"/>
              </a:lnSpc>
              <a:spcBef>
                <a:spcPts val="51"/>
              </a:spcBef>
            </a:pP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10.02 representa </a:t>
            </a:r>
            <a:r>
              <a:rPr sz="1636" spc="-3" dirty="0">
                <a:cs typeface="Times New Roman"/>
              </a:rPr>
              <a:t>el diagrama eléctrico </a:t>
            </a:r>
            <a:r>
              <a:rPr sz="1636" dirty="0">
                <a:cs typeface="Times New Roman"/>
              </a:rPr>
              <a:t>de conexión de </a:t>
            </a:r>
            <a:r>
              <a:rPr sz="1636" spc="-3" dirty="0">
                <a:cs typeface="Times New Roman"/>
              </a:rPr>
              <a:t>tres autotransformadores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monofásicos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configuración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Y-Y:</a:t>
            </a:r>
            <a:endParaRPr sz="1636" dirty="0">
              <a:cs typeface="Times New Roman"/>
            </a:endParaRPr>
          </a:p>
        </p:txBody>
      </p:sp>
      <p:pic>
        <p:nvPicPr>
          <p:cNvPr id="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773" y="2592257"/>
            <a:ext cx="3896591" cy="2239516"/>
          </a:xfrm>
          <a:prstGeom prst="rect">
            <a:avLst/>
          </a:prstGeom>
        </p:spPr>
      </p:pic>
      <p:sp>
        <p:nvSpPr>
          <p:cNvPr id="4" name="object 5"/>
          <p:cNvSpPr txBox="1"/>
          <p:nvPr/>
        </p:nvSpPr>
        <p:spPr>
          <a:xfrm>
            <a:off x="225136" y="4999278"/>
            <a:ext cx="4623955" cy="170972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6" algn="ctr"/>
            <a:r>
              <a:rPr sz="1636" b="1" dirty="0" err="1">
                <a:cs typeface="Times New Roman"/>
              </a:rPr>
              <a:t>Figura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10.02: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Esquema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conexión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Y-Y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autotransformadores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monofásicos.</a:t>
            </a:r>
            <a:endParaRPr sz="1636" b="1" dirty="0">
              <a:cs typeface="Times New Roman"/>
            </a:endParaRPr>
          </a:p>
          <a:p>
            <a:pPr marL="8659" marR="3464" algn="just">
              <a:lnSpc>
                <a:spcPct val="110000"/>
              </a:lnSpc>
              <a:spcBef>
                <a:spcPts val="709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5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13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10.03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4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diagrama</a:t>
            </a:r>
            <a:r>
              <a:rPr sz="1636" spc="14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equivalente</a:t>
            </a:r>
            <a:r>
              <a:rPr sz="1636" spc="133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3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conexión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3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tres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autotransformadores</a:t>
            </a:r>
            <a:r>
              <a:rPr sz="1636" dirty="0">
                <a:cs typeface="Times New Roman"/>
              </a:rPr>
              <a:t> monofásicos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configuración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Y-Y:</a:t>
            </a:r>
            <a:endParaRPr sz="1636" dirty="0">
              <a:cs typeface="Times New Roman"/>
            </a:endParaRPr>
          </a:p>
        </p:txBody>
      </p:sp>
      <p:pic>
        <p:nvPicPr>
          <p:cNvPr id="5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1636" y="2604745"/>
            <a:ext cx="3117821" cy="2227028"/>
          </a:xfrm>
          <a:prstGeom prst="rect">
            <a:avLst/>
          </a:prstGeom>
        </p:spPr>
      </p:pic>
      <p:sp>
        <p:nvSpPr>
          <p:cNvPr id="6" name="object 7"/>
          <p:cNvSpPr txBox="1"/>
          <p:nvPr/>
        </p:nvSpPr>
        <p:spPr>
          <a:xfrm>
            <a:off x="4849091" y="5403273"/>
            <a:ext cx="7117772" cy="512652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280547" algn="just">
              <a:spcBef>
                <a:spcPts val="412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10.03: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Diagrama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conexión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Y-Y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autotransformadores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monofásicos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210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" name="Rectángulo 7"/>
          <p:cNvSpPr/>
          <p:nvPr/>
        </p:nvSpPr>
        <p:spPr>
          <a:xfrm>
            <a:off x="173182" y="306534"/>
            <a:ext cx="11845636" cy="1426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59" algn="just"/>
            <a:r>
              <a:rPr lang="es-ES" sz="1636" b="1" spc="-3" dirty="0">
                <a:cs typeface="Times New Roman"/>
              </a:rPr>
              <a:t>10.3.5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Conexión</a:t>
            </a:r>
            <a:r>
              <a:rPr lang="es-ES" sz="1636" b="1" dirty="0">
                <a:cs typeface="Times New Roman"/>
              </a:rPr>
              <a:t> Δ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–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Δ</a:t>
            </a:r>
            <a:r>
              <a:rPr lang="es-ES" sz="1636" b="1" spc="232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 </a:t>
            </a:r>
            <a:r>
              <a:rPr lang="es-ES" sz="1636" b="1" spc="-3" dirty="0">
                <a:cs typeface="Times New Roman"/>
              </a:rPr>
              <a:t>Autotransformadores</a:t>
            </a:r>
          </a:p>
          <a:p>
            <a:pPr marL="8659" algn="just"/>
            <a:endParaRPr lang="es-ES" sz="1636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10"/>
              </a:spcBef>
            </a:pPr>
            <a:r>
              <a:rPr lang="es-ES" sz="1636" spc="-3" dirty="0">
                <a:cs typeface="Times New Roman"/>
              </a:rPr>
              <a:t>Es </a:t>
            </a:r>
            <a:r>
              <a:rPr lang="es-ES" sz="1636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configuración </a:t>
            </a:r>
            <a:r>
              <a:rPr lang="es-ES" sz="1636" dirty="0">
                <a:cs typeface="Times New Roman"/>
              </a:rPr>
              <a:t>menos usada de </a:t>
            </a:r>
            <a:r>
              <a:rPr lang="es-ES" sz="1636" spc="-3" dirty="0">
                <a:cs typeface="Times New Roman"/>
              </a:rPr>
              <a:t>las </a:t>
            </a:r>
            <a:r>
              <a:rPr lang="es-ES" sz="1636" dirty="0">
                <a:cs typeface="Times New Roman"/>
              </a:rPr>
              <a:t>conexiones de bancos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autotransformadores,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debido </a:t>
            </a:r>
            <a:r>
              <a:rPr lang="es-ES" sz="1636" dirty="0">
                <a:cs typeface="Times New Roman"/>
              </a:rPr>
              <a:t>a que no dispone de un punto </a:t>
            </a:r>
            <a:r>
              <a:rPr lang="es-ES" sz="1636" spc="-3" dirty="0">
                <a:cs typeface="Times New Roman"/>
              </a:rPr>
              <a:t>neutro para </a:t>
            </a:r>
            <a:r>
              <a:rPr lang="es-ES" sz="1636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puesta </a:t>
            </a:r>
            <a:r>
              <a:rPr lang="es-ES" sz="1636" dirty="0">
                <a:cs typeface="Times New Roman"/>
              </a:rPr>
              <a:t>a </a:t>
            </a:r>
            <a:r>
              <a:rPr lang="es-ES" sz="1636" spc="-3" dirty="0">
                <a:cs typeface="Times New Roman"/>
              </a:rPr>
              <a:t>tierra del autotransformador, </a:t>
            </a:r>
            <a:r>
              <a:rPr lang="es-ES" sz="1636" dirty="0">
                <a:cs typeface="Times New Roman"/>
              </a:rPr>
              <a:t>o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para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alimentar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redes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trifásicas</a:t>
            </a:r>
            <a:r>
              <a:rPr lang="es-ES" sz="1636" dirty="0">
                <a:cs typeface="Times New Roman"/>
              </a:rPr>
              <a:t> 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cuatro</a:t>
            </a:r>
            <a:r>
              <a:rPr lang="es-ES" sz="1636" dirty="0">
                <a:cs typeface="Times New Roman"/>
              </a:rPr>
              <a:t> hilos.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7" dirty="0">
                <a:cs typeface="Times New Roman"/>
              </a:rPr>
              <a:t>La</a:t>
            </a:r>
            <a:r>
              <a:rPr lang="es-ES" sz="1636" spc="-3" dirty="0">
                <a:cs typeface="Times New Roman"/>
              </a:rPr>
              <a:t> Figura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10.04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representa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diagrama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eléctrico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dirty="0">
                <a:cs typeface="Times New Roman"/>
              </a:rPr>
              <a:t> conexión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1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tres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autotransformadores</a:t>
            </a:r>
            <a:r>
              <a:rPr lang="es-ES" sz="1636" spc="1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monofásicos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configuración</a:t>
            </a:r>
            <a:r>
              <a:rPr lang="es-ES" sz="1636" spc="1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Δ-Δ:</a:t>
            </a:r>
            <a:endParaRPr lang="es-ES" sz="1636" dirty="0">
              <a:cs typeface="Times New Roman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5240169" y="1832699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" name="object 4"/>
          <p:cNvSpPr txBox="1"/>
          <p:nvPr/>
        </p:nvSpPr>
        <p:spPr>
          <a:xfrm>
            <a:off x="406977" y="5983544"/>
            <a:ext cx="11611841" cy="56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97412">
              <a:lnSpc>
                <a:spcPct val="110000"/>
              </a:lnSpc>
              <a:spcBef>
                <a:spcPts val="709"/>
              </a:spcBef>
            </a:pPr>
            <a:r>
              <a:rPr sz="1636" b="1" spc="-7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Figura</a:t>
            </a:r>
            <a:r>
              <a:rPr sz="1636" b="1" dirty="0">
                <a:cs typeface="Times New Roman"/>
              </a:rPr>
              <a:t> 10.05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representa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diagrama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equivalente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conexión 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tres </a:t>
            </a:r>
            <a:r>
              <a:rPr sz="1636" b="1" spc="-19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autotransformadores</a:t>
            </a:r>
            <a:r>
              <a:rPr sz="1636" b="1" dirty="0">
                <a:cs typeface="Times New Roman"/>
              </a:rPr>
              <a:t> monofásicos </a:t>
            </a:r>
            <a:r>
              <a:rPr sz="1636" b="1" spc="-3" dirty="0">
                <a:cs typeface="Times New Roman"/>
              </a:rPr>
              <a:t>en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configuración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Δ-Δ:</a:t>
            </a:r>
            <a:endParaRPr sz="1636" b="1" dirty="0"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0364" y="1690261"/>
            <a:ext cx="5091545" cy="2945883"/>
          </a:xfrm>
          <a:prstGeom prst="rect">
            <a:avLst/>
          </a:prstGeom>
        </p:spPr>
      </p:pic>
      <p:sp>
        <p:nvSpPr>
          <p:cNvPr id="13" name="object 6"/>
          <p:cNvSpPr txBox="1"/>
          <p:nvPr/>
        </p:nvSpPr>
        <p:spPr>
          <a:xfrm>
            <a:off x="5576454" y="5202184"/>
            <a:ext cx="6442364" cy="512652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algn="just"/>
            <a:r>
              <a:rPr sz="1636" b="1" dirty="0" err="1">
                <a:cs typeface="Times New Roman"/>
              </a:rPr>
              <a:t>Figura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10.05: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Diagrama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conexión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Delta-Delta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autotransformadores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monofásicos.</a:t>
            </a:r>
            <a:endParaRPr sz="1636" b="1" dirty="0">
              <a:cs typeface="Times New Roman"/>
            </a:endParaRPr>
          </a:p>
        </p:txBody>
      </p:sp>
      <p:pic>
        <p:nvPicPr>
          <p:cNvPr id="14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4682" y="2271214"/>
            <a:ext cx="4052455" cy="256055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52218" y="4831773"/>
            <a:ext cx="4982623" cy="59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9649">
              <a:spcBef>
                <a:spcPts val="3"/>
              </a:spcBef>
            </a:pPr>
            <a:r>
              <a:rPr lang="en-US" sz="1636" b="1" dirty="0" err="1">
                <a:cs typeface="Times New Roman"/>
              </a:rPr>
              <a:t>Figura</a:t>
            </a:r>
            <a:r>
              <a:rPr lang="en-US" sz="1636" b="1" spc="7" dirty="0">
                <a:cs typeface="Times New Roman"/>
              </a:rPr>
              <a:t> </a:t>
            </a:r>
            <a:r>
              <a:rPr lang="en-US" sz="1636" b="1" spc="-3" dirty="0">
                <a:cs typeface="Times New Roman"/>
              </a:rPr>
              <a:t>10.04:</a:t>
            </a:r>
            <a:r>
              <a:rPr lang="en-US" sz="1636" b="1" spc="10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Esquema</a:t>
            </a:r>
            <a:r>
              <a:rPr lang="en-US" sz="1636" b="1" spc="10" dirty="0">
                <a:cs typeface="Times New Roman"/>
              </a:rPr>
              <a:t> </a:t>
            </a:r>
            <a:r>
              <a:rPr lang="en-US" sz="1636" b="1" dirty="0" err="1">
                <a:cs typeface="Times New Roman"/>
              </a:rPr>
              <a:t>conexión</a:t>
            </a:r>
            <a:r>
              <a:rPr lang="en-US" sz="1636" b="1" spc="7" dirty="0">
                <a:cs typeface="Times New Roman"/>
              </a:rPr>
              <a:t> </a:t>
            </a:r>
            <a:r>
              <a:rPr lang="en-US" sz="1636" b="1" spc="-3" dirty="0">
                <a:cs typeface="Times New Roman"/>
              </a:rPr>
              <a:t>Delta-Delta</a:t>
            </a:r>
            <a:r>
              <a:rPr lang="en-US" sz="1636" b="1" spc="7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autotransformadores</a:t>
            </a:r>
            <a:r>
              <a:rPr lang="en-US" sz="1636" b="1" spc="7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monofásicos</a:t>
            </a:r>
            <a:r>
              <a:rPr lang="en-US" sz="1636" b="1" spc="-3" dirty="0">
                <a:cs typeface="Times New Roman"/>
              </a:rPr>
              <a:t>.</a:t>
            </a:r>
            <a:endParaRPr lang="en-US"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618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227" y="479653"/>
            <a:ext cx="11412682" cy="136821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>
                <a:cs typeface="Times New Roman"/>
              </a:rPr>
              <a:t>10.4</a:t>
            </a:r>
            <a:r>
              <a:rPr sz="1636" b="1" spc="249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Seccionadores</a:t>
            </a:r>
            <a:endParaRPr sz="1636" dirty="0">
              <a:cs typeface="Times New Roman"/>
            </a:endParaRPr>
          </a:p>
          <a:p>
            <a:pPr marR="3464" algn="just">
              <a:lnSpc>
                <a:spcPct val="110200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spc="-3" dirty="0">
                <a:cs typeface="Times New Roman"/>
              </a:rPr>
              <a:t>seccionadores, </a:t>
            </a:r>
            <a:r>
              <a:rPr sz="1636" b="1" i="1" u="sng" dirty="0">
                <a:cs typeface="Times New Roman"/>
              </a:rPr>
              <a:t>conocidos también </a:t>
            </a:r>
            <a:r>
              <a:rPr sz="1636" b="1" i="1" u="sng" spc="-3" dirty="0">
                <a:cs typeface="Times New Roman"/>
              </a:rPr>
              <a:t>como </a:t>
            </a:r>
            <a:r>
              <a:rPr sz="1636" b="1" i="1" u="sng" dirty="0">
                <a:cs typeface="Times New Roman"/>
              </a:rPr>
              <a:t>cuchillas</a:t>
            </a:r>
            <a:r>
              <a:rPr sz="1636" dirty="0">
                <a:cs typeface="Times New Roman"/>
              </a:rPr>
              <a:t>, </a:t>
            </a:r>
            <a:r>
              <a:rPr sz="1636" spc="-3" dirty="0">
                <a:cs typeface="Times New Roman"/>
              </a:rPr>
              <a:t>son </a:t>
            </a:r>
            <a:r>
              <a:rPr sz="1636" dirty="0">
                <a:cs typeface="Times New Roman"/>
              </a:rPr>
              <a:t>dispositivos </a:t>
            </a:r>
            <a:r>
              <a:rPr sz="1636" spc="-7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desconexión </a:t>
            </a:r>
            <a:r>
              <a:rPr sz="1636" b="1" i="1" u="sng" spc="-7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 determinados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equipos</a:t>
            </a:r>
            <a:r>
              <a:rPr sz="1636" b="1" i="1" u="sng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subestación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eléctrica.</a:t>
            </a:r>
            <a:r>
              <a:rPr sz="1636" dirty="0">
                <a:cs typeface="Times New Roman"/>
              </a:rPr>
              <a:t> Dependiendo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aplicación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denominan </a:t>
            </a:r>
            <a:r>
              <a:rPr sz="1636" dirty="0">
                <a:cs typeface="Times New Roman"/>
              </a:rPr>
              <a:t>seccionadores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línea, </a:t>
            </a:r>
            <a:r>
              <a:rPr sz="1636" b="1" i="1" u="sng" dirty="0">
                <a:cs typeface="Times New Roman"/>
              </a:rPr>
              <a:t>de barras y </a:t>
            </a:r>
            <a:r>
              <a:rPr sz="1636" b="1" i="1" u="sng" spc="3" dirty="0">
                <a:cs typeface="Times New Roman"/>
              </a:rPr>
              <a:t>de </a:t>
            </a:r>
            <a:r>
              <a:rPr lang="en-US" sz="1636" b="1" i="1" u="sng" spc="-3" dirty="0" err="1">
                <a:cs typeface="Times New Roman"/>
              </a:rPr>
              <a:t>puesta</a:t>
            </a:r>
            <a:r>
              <a:rPr lang="en-US" sz="1636" b="1" i="1" u="sng" spc="-3" dirty="0">
                <a:cs typeface="Times New Roman"/>
              </a:rPr>
              <a:t> a </a:t>
            </a:r>
            <a:r>
              <a:rPr lang="en-US" sz="1636" b="1" i="1" u="sng" spc="-3" dirty="0" err="1">
                <a:cs typeface="Times New Roman"/>
              </a:rPr>
              <a:t>tierra</a:t>
            </a:r>
            <a:r>
              <a:rPr sz="1636" spc="-3" dirty="0">
                <a:cs typeface="Times New Roman"/>
              </a:rPr>
              <a:t>. Su característica principal es </a:t>
            </a:r>
            <a:r>
              <a:rPr sz="1636" dirty="0">
                <a:cs typeface="Times New Roman"/>
              </a:rPr>
              <a:t> que </a:t>
            </a:r>
            <a:r>
              <a:rPr sz="1636" b="1" i="1" u="sng" spc="-3" dirty="0">
                <a:cs typeface="Times New Roman"/>
              </a:rPr>
              <a:t>deben ser operados sin carga</a:t>
            </a:r>
            <a:r>
              <a:rPr sz="1636" spc="-3" dirty="0">
                <a:cs typeface="Times New Roman"/>
              </a:rPr>
              <a:t>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10.06 </a:t>
            </a:r>
            <a:r>
              <a:rPr sz="1636" spc="-3" dirty="0">
                <a:cs typeface="Times New Roman"/>
              </a:rPr>
              <a:t>representa </a:t>
            </a:r>
            <a:r>
              <a:rPr sz="1636" dirty="0">
                <a:cs typeface="Times New Roman"/>
              </a:rPr>
              <a:t>un esquema de un </a:t>
            </a:r>
            <a:r>
              <a:rPr sz="1636" spc="-3" dirty="0">
                <a:cs typeface="Times New Roman"/>
              </a:rPr>
              <a:t>seccionado 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columna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giratoria </a:t>
            </a:r>
            <a:r>
              <a:rPr sz="1636" dirty="0">
                <a:cs typeface="Times New Roman"/>
              </a:rPr>
              <a:t>para</a:t>
            </a:r>
            <a:r>
              <a:rPr sz="1636" spc="-3" dirty="0">
                <a:cs typeface="Times New Roman"/>
              </a:rPr>
              <a:t> subestaciones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eléctricas: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8900" y="5383011"/>
            <a:ext cx="5667100" cy="904554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6" algn="ctr">
              <a:spcBef>
                <a:spcPts val="72"/>
              </a:spcBef>
            </a:pPr>
            <a:r>
              <a:rPr sz="1636" b="1" dirty="0">
                <a:latin typeface="Times New Roman"/>
                <a:cs typeface="Times New Roman"/>
              </a:rPr>
              <a:t>Figura 10.06: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Seccionador</a:t>
            </a:r>
            <a:r>
              <a:rPr sz="1636" b="1" spc="-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columna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giratoria.</a:t>
            </a:r>
            <a:endParaRPr sz="1636" b="1" dirty="0">
              <a:latin typeface="Times New Roman"/>
              <a:cs typeface="Times New Roman"/>
            </a:endParaRPr>
          </a:p>
          <a:p>
            <a:pPr marL="8659" marR="3464">
              <a:lnSpc>
                <a:spcPct val="110000"/>
              </a:lnSpc>
              <a:spcBef>
                <a:spcPts val="709"/>
              </a:spcBef>
            </a:pPr>
            <a:r>
              <a:rPr sz="1636" spc="-7" dirty="0">
                <a:latin typeface="Times New Roman"/>
                <a:cs typeface="Times New Roman"/>
              </a:rPr>
              <a:t>La</a:t>
            </a:r>
            <a:r>
              <a:rPr sz="1636" spc="58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Figura</a:t>
            </a:r>
            <a:r>
              <a:rPr sz="1636" spc="55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10.07</a:t>
            </a:r>
            <a:r>
              <a:rPr sz="1636" spc="68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representa</a:t>
            </a:r>
            <a:r>
              <a:rPr sz="1636" spc="58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un</a:t>
            </a:r>
            <a:r>
              <a:rPr sz="1636" spc="58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esquema</a:t>
            </a:r>
            <a:r>
              <a:rPr sz="1636" spc="55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de</a:t>
            </a:r>
            <a:r>
              <a:rPr sz="1636" spc="61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un</a:t>
            </a:r>
            <a:r>
              <a:rPr sz="1636" spc="58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seccionado</a:t>
            </a:r>
            <a:r>
              <a:rPr sz="1636" spc="58" dirty="0">
                <a:latin typeface="Times New Roman"/>
                <a:cs typeface="Times New Roman"/>
              </a:rPr>
              <a:t> </a:t>
            </a:r>
            <a:r>
              <a:rPr sz="1636" spc="3" dirty="0">
                <a:latin typeface="Times New Roman"/>
                <a:cs typeface="Times New Roman"/>
              </a:rPr>
              <a:t>de</a:t>
            </a:r>
            <a:r>
              <a:rPr sz="1636" spc="55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doble</a:t>
            </a:r>
            <a:r>
              <a:rPr sz="1636" spc="65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columna</a:t>
            </a:r>
            <a:r>
              <a:rPr sz="1636" spc="55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giratoria</a:t>
            </a:r>
            <a:r>
              <a:rPr sz="1636" spc="65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para </a:t>
            </a:r>
            <a:r>
              <a:rPr sz="1636" spc="-194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subestaciones eléctricas:</a:t>
            </a:r>
            <a:endParaRPr sz="1636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8194" y="5885078"/>
            <a:ext cx="6395776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10.07: </a:t>
            </a:r>
            <a:r>
              <a:rPr sz="1636" b="1" spc="-3" dirty="0">
                <a:cs typeface="Times New Roman"/>
              </a:rPr>
              <a:t>Seccionador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doble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columna </a:t>
            </a:r>
            <a:r>
              <a:rPr sz="1636" b="1" dirty="0">
                <a:cs typeface="Times New Roman"/>
              </a:rPr>
              <a:t>giratoria.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227" y="2171179"/>
            <a:ext cx="5126182" cy="30987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75318" y="2211098"/>
            <a:ext cx="4364182" cy="317191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129473" y="2996824"/>
            <a:ext cx="662420" cy="9305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72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91818" y="5177273"/>
            <a:ext cx="662420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20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11689772" cy="362511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571918" lvl="1" indent="-312151" algn="just">
              <a:lnSpc>
                <a:spcPts val="1964"/>
              </a:lnSpc>
              <a:buAutoNum type="arabicPeriod" startAt="5"/>
              <a:tabLst>
                <a:tab pos="572350" algn="l"/>
              </a:tabLst>
            </a:pPr>
            <a:r>
              <a:rPr sz="1636" b="1" spc="-3" dirty="0" err="1">
                <a:cs typeface="Times New Roman"/>
              </a:rPr>
              <a:t>Aisladores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Eléctricos</a:t>
            </a:r>
            <a:endParaRPr sz="1636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Las</a:t>
            </a:r>
            <a:r>
              <a:rPr sz="1636" spc="-3" dirty="0">
                <a:cs typeface="Times New Roman"/>
              </a:rPr>
              <a:t> líneas</a:t>
            </a:r>
            <a:r>
              <a:rPr sz="1636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eléctricas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aéreas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están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constituidas,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generalmente,</a:t>
            </a:r>
            <a:r>
              <a:rPr sz="1636" b="1" i="1" u="sng" dirty="0">
                <a:cs typeface="Times New Roman"/>
              </a:rPr>
              <a:t> por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conductores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sin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recubrimiento</a:t>
            </a:r>
            <a:r>
              <a:rPr sz="1636" spc="-3" dirty="0">
                <a:cs typeface="Times New Roman"/>
              </a:rPr>
              <a:t>; es decir,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conductores </a:t>
            </a:r>
            <a:r>
              <a:rPr sz="1636" dirty="0">
                <a:cs typeface="Times New Roman"/>
              </a:rPr>
              <a:t>desnudos. </a:t>
            </a:r>
            <a:r>
              <a:rPr sz="1636" spc="-3" dirty="0">
                <a:cs typeface="Times New Roman"/>
              </a:rPr>
              <a:t>Por </a:t>
            </a:r>
            <a:r>
              <a:rPr sz="1636" dirty="0">
                <a:cs typeface="Times New Roman"/>
              </a:rPr>
              <a:t>tanto, </a:t>
            </a:r>
            <a:r>
              <a:rPr sz="1636" spc="-3" dirty="0">
                <a:cs typeface="Times New Roman"/>
              </a:rPr>
              <a:t>se hace necesario </a:t>
            </a:r>
            <a:r>
              <a:rPr sz="1636" dirty="0">
                <a:cs typeface="Times New Roman"/>
              </a:rPr>
              <a:t>utilizar un 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elemento </a:t>
            </a:r>
            <a:r>
              <a:rPr sz="1636" b="1" i="1" u="sng" dirty="0">
                <a:cs typeface="Times New Roman"/>
              </a:rPr>
              <a:t>que sirva de soporte a </a:t>
            </a:r>
            <a:r>
              <a:rPr sz="1636" b="1" i="1" u="sng" spc="-3" dirty="0">
                <a:cs typeface="Times New Roman"/>
              </a:rPr>
              <a:t>dichas líneas </a:t>
            </a:r>
            <a:r>
              <a:rPr sz="1636" b="1" i="1" u="sng" dirty="0">
                <a:cs typeface="Times New Roman"/>
              </a:rPr>
              <a:t>y que a la </a:t>
            </a:r>
            <a:r>
              <a:rPr sz="1636" b="1" i="1" u="sng" spc="-3" dirty="0">
                <a:cs typeface="Times New Roman"/>
              </a:rPr>
              <a:t>vez </a:t>
            </a:r>
            <a:r>
              <a:rPr sz="1636" b="1" i="1" u="sng" dirty="0">
                <a:cs typeface="Times New Roman"/>
              </a:rPr>
              <a:t>posea excelentes </a:t>
            </a:r>
            <a:r>
              <a:rPr sz="1636" b="1" i="1" u="sng" spc="-3" dirty="0">
                <a:cs typeface="Times New Roman"/>
              </a:rPr>
              <a:t>propiedades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dieléctricas,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aislar </a:t>
            </a:r>
            <a:r>
              <a:rPr sz="1636" dirty="0">
                <a:cs typeface="Times New Roman"/>
              </a:rPr>
              <a:t>las </a:t>
            </a:r>
            <a:r>
              <a:rPr sz="1636" spc="-3" dirty="0">
                <a:cs typeface="Times New Roman"/>
              </a:rPr>
              <a:t>líneas eléctricas </a:t>
            </a:r>
            <a:r>
              <a:rPr sz="1636" dirty="0">
                <a:cs typeface="Times New Roman"/>
              </a:rPr>
              <a:t>de las </a:t>
            </a:r>
            <a:r>
              <a:rPr sz="1636" spc="-3" dirty="0">
                <a:cs typeface="Times New Roman"/>
              </a:rPr>
              <a:t>estructuras </a:t>
            </a:r>
            <a:r>
              <a:rPr sz="1636" dirty="0">
                <a:cs typeface="Times New Roman"/>
              </a:rPr>
              <a:t>de soporte que </a:t>
            </a:r>
            <a:r>
              <a:rPr sz="1636" spc="-3" dirty="0">
                <a:cs typeface="Times New Roman"/>
              </a:rPr>
              <a:t>las sostienen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(postes, torres,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etc.).</a:t>
            </a:r>
            <a:endParaRPr sz="1636" dirty="0">
              <a:cs typeface="Times New Roman"/>
            </a:endParaRPr>
          </a:p>
          <a:p>
            <a:pPr marL="260199" marR="3896" algn="just">
              <a:lnSpc>
                <a:spcPts val="1964"/>
              </a:lnSpc>
            </a:pPr>
            <a:r>
              <a:rPr sz="1636" dirty="0">
                <a:cs typeface="Times New Roman"/>
              </a:rPr>
              <a:t>Este </a:t>
            </a:r>
            <a:r>
              <a:rPr sz="1636" spc="-3" dirty="0">
                <a:cs typeface="Times New Roman"/>
              </a:rPr>
              <a:t>elemento </a:t>
            </a:r>
            <a:r>
              <a:rPr sz="1636" u="sng" spc="-3" dirty="0">
                <a:cs typeface="Times New Roman"/>
              </a:rPr>
              <a:t>recibe el nombre de aislador eléctrico</a:t>
            </a:r>
            <a:r>
              <a:rPr sz="1636" spc="-3" dirty="0">
                <a:cs typeface="Times New Roman"/>
              </a:rPr>
              <a:t>, y </a:t>
            </a:r>
            <a:r>
              <a:rPr sz="1636" dirty="0">
                <a:cs typeface="Times New Roman"/>
              </a:rPr>
              <a:t>su misión </a:t>
            </a:r>
            <a:r>
              <a:rPr sz="1636" spc="-3" dirty="0">
                <a:cs typeface="Times New Roman"/>
              </a:rPr>
              <a:t>fundamental consiste en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evitar el paso </a:t>
            </a:r>
            <a:r>
              <a:rPr sz="1636" dirty="0">
                <a:cs typeface="Times New Roman"/>
              </a:rPr>
              <a:t>de la corriente </a:t>
            </a:r>
            <a:r>
              <a:rPr sz="1636" spc="-3" dirty="0">
                <a:cs typeface="Times New Roman"/>
              </a:rPr>
              <a:t>desde el conductor </a:t>
            </a:r>
            <a:r>
              <a:rPr sz="1636" dirty="0">
                <a:cs typeface="Times New Roman"/>
              </a:rPr>
              <a:t>a la estructura de soporte. </a:t>
            </a:r>
            <a:r>
              <a:rPr sz="1636" spc="-7" dirty="0">
                <a:cs typeface="Times New Roman"/>
              </a:rPr>
              <a:t>La </a:t>
            </a:r>
            <a:r>
              <a:rPr sz="1636" dirty="0">
                <a:cs typeface="Times New Roman"/>
              </a:rPr>
              <a:t>unión </a:t>
            </a:r>
            <a:r>
              <a:rPr sz="1636" spc="-3" dirty="0">
                <a:cs typeface="Times New Roman"/>
              </a:rPr>
              <a:t>del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estructura 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soporte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efectúa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medio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piezas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metálicas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conocidas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como</a:t>
            </a:r>
            <a:endParaRPr sz="1636" dirty="0">
              <a:cs typeface="Times New Roman"/>
            </a:endParaRPr>
          </a:p>
          <a:p>
            <a:pPr marL="260199">
              <a:lnSpc>
                <a:spcPts val="1964"/>
              </a:lnSpc>
              <a:spcBef>
                <a:spcPts val="106"/>
              </a:spcBef>
            </a:pPr>
            <a:r>
              <a:rPr sz="1636" spc="-3" dirty="0">
                <a:cs typeface="Times New Roman"/>
              </a:rPr>
              <a:t>herrajes.</a:t>
            </a:r>
            <a:endParaRPr sz="1636" dirty="0">
              <a:cs typeface="Times New Roman"/>
            </a:endParaRPr>
          </a:p>
          <a:p>
            <a:pPr>
              <a:lnSpc>
                <a:spcPts val="1964"/>
              </a:lnSpc>
              <a:spcBef>
                <a:spcPts val="27"/>
              </a:spcBef>
            </a:pPr>
            <a:endParaRPr sz="1636" dirty="0">
              <a:cs typeface="Times New Roman"/>
            </a:endParaRPr>
          </a:p>
          <a:p>
            <a:pPr marL="594864" lvl="2" indent="-334665" algn="just">
              <a:lnSpc>
                <a:spcPts val="1964"/>
              </a:lnSpc>
              <a:buAutoNum type="arabicPeriod"/>
              <a:tabLst>
                <a:tab pos="594864" algn="l"/>
              </a:tabLst>
            </a:pPr>
            <a:r>
              <a:rPr sz="1636" b="1" spc="-3" dirty="0">
                <a:cs typeface="Times New Roman"/>
              </a:rPr>
              <a:t>Fugas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corriente</a:t>
            </a:r>
            <a:r>
              <a:rPr sz="1636" b="1" dirty="0">
                <a:cs typeface="Times New Roman"/>
              </a:rPr>
              <a:t> en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un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aislador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</a:t>
            </a:r>
            <a:endParaRPr sz="1636" dirty="0">
              <a:cs typeface="Times New Roman"/>
            </a:endParaRPr>
          </a:p>
          <a:p>
            <a:pPr marL="260199" algn="just">
              <a:lnSpc>
                <a:spcPts val="1964"/>
              </a:lnSpc>
              <a:spcBef>
                <a:spcPts val="130"/>
              </a:spcBef>
            </a:pPr>
            <a:r>
              <a:rPr sz="1636" b="1" spc="-3" dirty="0">
                <a:cs typeface="Times New Roman"/>
              </a:rPr>
              <a:t>A través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</a:t>
            </a:r>
            <a:r>
              <a:rPr sz="1636" b="1" dirty="0">
                <a:cs typeface="Times New Roman"/>
              </a:rPr>
              <a:t>la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masa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aislador:</a:t>
            </a:r>
            <a:endParaRPr sz="1636" dirty="0">
              <a:cs typeface="Times New Roman"/>
            </a:endParaRPr>
          </a:p>
          <a:p>
            <a:pPr marL="260199" marR="3464" algn="just">
              <a:lnSpc>
                <a:spcPts val="1964"/>
              </a:lnSpc>
              <a:spcBef>
                <a:spcPts val="48"/>
              </a:spcBef>
            </a:pPr>
            <a:r>
              <a:rPr sz="1636" spc="-3" dirty="0">
                <a:cs typeface="Times New Roman"/>
              </a:rPr>
              <a:t>Estas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corrientes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pasan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apoyo,</a:t>
            </a:r>
            <a:r>
              <a:rPr sz="1636" spc="8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72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través</a:t>
            </a:r>
            <a:r>
              <a:rPr sz="1636" b="1" i="1" u="sng" spc="7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del</a:t>
            </a:r>
            <a:r>
              <a:rPr sz="1636" b="1" i="1" u="sng" spc="7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cuerpo</a:t>
            </a:r>
            <a:r>
              <a:rPr sz="1636" b="1" i="1" u="sng" spc="75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</a:t>
            </a:r>
            <a:r>
              <a:rPr sz="1636" b="1" i="1" u="sng" spc="7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dicho</a:t>
            </a:r>
            <a:r>
              <a:rPr sz="1636" b="1" i="1" u="sng" spc="72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aislador</a:t>
            </a:r>
            <a:r>
              <a:rPr sz="1636" spc="-3" dirty="0">
                <a:cs typeface="Times New Roman"/>
              </a:rPr>
              <a:t>,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spc="-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les</a:t>
            </a:r>
            <a:r>
              <a:rPr sz="1636" spc="4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conoce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como</a:t>
            </a:r>
            <a:r>
              <a:rPr sz="1636" spc="5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corrientes</a:t>
            </a:r>
            <a:r>
              <a:rPr sz="1636" b="1" i="1" u="sng" spc="5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4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fuga</a:t>
            </a:r>
            <a:r>
              <a:rPr sz="1636" spc="-3" dirty="0">
                <a:cs typeface="Times New Roman"/>
              </a:rPr>
              <a:t>.</a:t>
            </a:r>
            <a:r>
              <a:rPr sz="1636" spc="58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posibilidad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fuga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transite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cuerpo </a:t>
            </a:r>
            <a:r>
              <a:rPr sz="1636" spc="-3" dirty="0">
                <a:cs typeface="Times New Roman"/>
              </a:rPr>
              <a:t>del aislador </a:t>
            </a:r>
            <a:r>
              <a:rPr sz="1636" b="1" i="1" u="sng" spc="-3" dirty="0">
                <a:cs typeface="Times New Roman"/>
              </a:rPr>
              <a:t>está </a:t>
            </a:r>
            <a:r>
              <a:rPr sz="1636" b="1" i="1" u="sng" dirty="0">
                <a:cs typeface="Times New Roman"/>
              </a:rPr>
              <a:t>muy limitada </a:t>
            </a:r>
            <a:r>
              <a:rPr sz="1636" b="1" i="1" u="sng" spc="-3" dirty="0">
                <a:cs typeface="Times New Roman"/>
              </a:rPr>
              <a:t>en </a:t>
            </a:r>
            <a:r>
              <a:rPr sz="1636" b="1" i="1" u="sng" dirty="0">
                <a:cs typeface="Times New Roman"/>
              </a:rPr>
              <a:t>la actualidad</a:t>
            </a:r>
            <a:r>
              <a:rPr sz="1636" dirty="0">
                <a:cs typeface="Times New Roman"/>
              </a:rPr>
              <a:t>, </a:t>
            </a:r>
            <a:r>
              <a:rPr sz="1636" spc="-3" dirty="0">
                <a:cs typeface="Times New Roman"/>
              </a:rPr>
              <a:t>debido al uso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aisladores </a:t>
            </a:r>
            <a:r>
              <a:rPr sz="1636" spc="-3" dirty="0">
                <a:cs typeface="Times New Roman"/>
              </a:rPr>
              <a:t>con </a:t>
            </a:r>
            <a:r>
              <a:rPr sz="1636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capacidades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dieléctricas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cada </a:t>
            </a:r>
            <a:r>
              <a:rPr sz="1636" b="1" i="1" u="sng" dirty="0">
                <a:cs typeface="Times New Roman"/>
              </a:rPr>
              <a:t>vez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mayores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84328" y="3717243"/>
            <a:ext cx="878127" cy="2152038"/>
            <a:chOff x="3502901" y="4367784"/>
            <a:chExt cx="746760" cy="12973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901" y="4367784"/>
              <a:ext cx="746315" cy="12973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15588" y="4501896"/>
              <a:ext cx="162560" cy="1031875"/>
            </a:xfrm>
            <a:custGeom>
              <a:avLst/>
              <a:gdLst/>
              <a:ahLst/>
              <a:cxnLst/>
              <a:rect l="l" t="t" r="r" b="b"/>
              <a:pathLst>
                <a:path w="162560" h="1031875">
                  <a:moveTo>
                    <a:pt x="0" y="951611"/>
                  </a:moveTo>
                  <a:lnTo>
                    <a:pt x="28701" y="1031748"/>
                  </a:lnTo>
                  <a:lnTo>
                    <a:pt x="69639" y="969899"/>
                  </a:lnTo>
                  <a:lnTo>
                    <a:pt x="45720" y="969899"/>
                  </a:lnTo>
                  <a:lnTo>
                    <a:pt x="26797" y="967613"/>
                  </a:lnTo>
                  <a:lnTo>
                    <a:pt x="28317" y="955031"/>
                  </a:lnTo>
                  <a:lnTo>
                    <a:pt x="0" y="951611"/>
                  </a:lnTo>
                  <a:close/>
                </a:path>
                <a:path w="162560" h="1031875">
                  <a:moveTo>
                    <a:pt x="28317" y="955031"/>
                  </a:moveTo>
                  <a:lnTo>
                    <a:pt x="26797" y="967613"/>
                  </a:lnTo>
                  <a:lnTo>
                    <a:pt x="45720" y="969899"/>
                  </a:lnTo>
                  <a:lnTo>
                    <a:pt x="47239" y="957317"/>
                  </a:lnTo>
                  <a:lnTo>
                    <a:pt x="28317" y="955031"/>
                  </a:lnTo>
                  <a:close/>
                </a:path>
                <a:path w="162560" h="1031875">
                  <a:moveTo>
                    <a:pt x="47239" y="957317"/>
                  </a:moveTo>
                  <a:lnTo>
                    <a:pt x="45720" y="969899"/>
                  </a:lnTo>
                  <a:lnTo>
                    <a:pt x="69639" y="969899"/>
                  </a:lnTo>
                  <a:lnTo>
                    <a:pt x="75691" y="960754"/>
                  </a:lnTo>
                  <a:lnTo>
                    <a:pt x="47239" y="957317"/>
                  </a:lnTo>
                  <a:close/>
                </a:path>
                <a:path w="162560" h="1031875">
                  <a:moveTo>
                    <a:pt x="143763" y="0"/>
                  </a:moveTo>
                  <a:lnTo>
                    <a:pt x="28317" y="955031"/>
                  </a:lnTo>
                  <a:lnTo>
                    <a:pt x="47239" y="957317"/>
                  </a:lnTo>
                  <a:lnTo>
                    <a:pt x="162560" y="2286"/>
                  </a:lnTo>
                  <a:lnTo>
                    <a:pt x="1437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30412" y="4087347"/>
            <a:ext cx="5514302" cy="236623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spcBef>
                <a:spcPts val="14"/>
              </a:spcBef>
            </a:pPr>
            <a:endParaRPr sz="511" dirty="0">
              <a:latin typeface="Times New Roman"/>
              <a:cs typeface="Times New Roman"/>
            </a:endParaRPr>
          </a:p>
          <a:p>
            <a:pPr marL="8659" algn="just"/>
            <a:r>
              <a:rPr sz="1636" b="1" spc="-3" dirty="0" err="1">
                <a:cs typeface="Times New Roman"/>
              </a:rPr>
              <a:t>Por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superficie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 err="1">
                <a:cs typeface="Times New Roman"/>
              </a:rPr>
              <a:t>aislador</a:t>
            </a:r>
            <a:r>
              <a:rPr sz="1636" b="1" dirty="0">
                <a:cs typeface="Times New Roman"/>
              </a:rPr>
              <a:t>:</a:t>
            </a:r>
            <a:endParaRPr lang="es-ES" sz="1636" b="1" dirty="0">
              <a:cs typeface="Times New Roman"/>
            </a:endParaRPr>
          </a:p>
          <a:p>
            <a:pPr marL="8659" algn="just">
              <a:spcBef>
                <a:spcPts val="82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fuga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transita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superficie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cuando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produce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aumento</a:t>
            </a:r>
            <a:r>
              <a:rPr sz="1636" b="1" i="1" u="sng" spc="10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lang="es-ES" sz="1636" b="1" i="1" u="sng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 </a:t>
            </a:r>
            <a:r>
              <a:rPr sz="1636" b="1" i="1" u="sng" spc="-3" dirty="0">
                <a:cs typeface="Times New Roman"/>
              </a:rPr>
              <a:t>conductividad</a:t>
            </a:r>
            <a:r>
              <a:rPr sz="1636" b="1" i="1" u="sng" dirty="0">
                <a:cs typeface="Times New Roman"/>
              </a:rPr>
              <a:t> de dicha </a:t>
            </a:r>
            <a:r>
              <a:rPr sz="1636" b="1" i="1" u="sng" spc="-3" dirty="0">
                <a:cs typeface="Times New Roman"/>
              </a:rPr>
              <a:t>superficie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motivada por la </a:t>
            </a:r>
            <a:r>
              <a:rPr sz="1636" spc="-3" dirty="0">
                <a:cs typeface="Times New Roman"/>
              </a:rPr>
              <a:t>formación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una capa de </a:t>
            </a:r>
            <a:r>
              <a:rPr sz="1636" b="1" i="1" u="sng" dirty="0">
                <a:cs typeface="Times New Roman"/>
              </a:rPr>
              <a:t>humedad</a:t>
            </a:r>
            <a:r>
              <a:rPr sz="1636" dirty="0">
                <a:cs typeface="Times New Roman"/>
              </a:rPr>
              <a:t>,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polvo, o de </a:t>
            </a:r>
            <a:r>
              <a:rPr sz="1636" b="1" i="1" u="sng" spc="-3" dirty="0">
                <a:cs typeface="Times New Roman"/>
              </a:rPr>
              <a:t>sales </a:t>
            </a:r>
            <a:r>
              <a:rPr sz="1636" spc="-3" dirty="0">
                <a:cs typeface="Times New Roman"/>
              </a:rPr>
              <a:t>depositadas en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superficie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dicho </a:t>
            </a:r>
            <a:r>
              <a:rPr sz="1636" spc="-3" dirty="0">
                <a:cs typeface="Times New Roman"/>
              </a:rPr>
              <a:t>aislador. </a:t>
            </a:r>
            <a:r>
              <a:rPr sz="1636" dirty="0">
                <a:cs typeface="Times New Roman"/>
              </a:rPr>
              <a:t>Esta </a:t>
            </a:r>
            <a:r>
              <a:rPr sz="1636" spc="-3" dirty="0">
                <a:cs typeface="Times New Roman"/>
              </a:rPr>
              <a:t>condición se atenúa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fabricando aisladores </a:t>
            </a:r>
            <a:r>
              <a:rPr sz="1636" dirty="0">
                <a:cs typeface="Times New Roman"/>
              </a:rPr>
              <a:t>con </a:t>
            </a:r>
            <a:r>
              <a:rPr sz="1636" b="1" i="1" u="sng" spc="-3" dirty="0">
                <a:cs typeface="Times New Roman"/>
              </a:rPr>
              <a:t>superficies en </a:t>
            </a:r>
            <a:r>
              <a:rPr sz="1636" b="1" i="1" u="sng" dirty="0">
                <a:cs typeface="Times New Roman"/>
              </a:rPr>
              <a:t>forma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campana</a:t>
            </a:r>
            <a:r>
              <a:rPr sz="1636" spc="-3" dirty="0">
                <a:cs typeface="Times New Roman"/>
              </a:rPr>
              <a:t>,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tal </a:t>
            </a:r>
            <a:r>
              <a:rPr sz="1636" spc="-3" dirty="0">
                <a:cs typeface="Times New Roman"/>
              </a:rPr>
              <a:t>forma </a:t>
            </a:r>
            <a:r>
              <a:rPr sz="1636" dirty="0">
                <a:cs typeface="Times New Roman"/>
              </a:rPr>
              <a:t>que la </a:t>
            </a:r>
            <a:r>
              <a:rPr sz="1636" spc="-3" dirty="0">
                <a:cs typeface="Times New Roman"/>
              </a:rPr>
              <a:t>corriente </a:t>
            </a:r>
            <a:r>
              <a:rPr sz="1636" spc="3" dirty="0">
                <a:cs typeface="Times New Roman"/>
              </a:rPr>
              <a:t>de 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fuga </a:t>
            </a:r>
            <a:r>
              <a:rPr sz="1636" spc="-3" dirty="0">
                <a:cs typeface="Times New Roman"/>
              </a:rPr>
              <a:t>tenga </a:t>
            </a:r>
            <a:r>
              <a:rPr sz="1636" dirty="0">
                <a:cs typeface="Times New Roman"/>
              </a:rPr>
              <a:t>que </a:t>
            </a:r>
            <a:r>
              <a:rPr sz="1636" b="1" i="1" spc="-3" dirty="0" err="1">
                <a:cs typeface="Times New Roman"/>
              </a:rPr>
              <a:t>recorrer</a:t>
            </a:r>
            <a:r>
              <a:rPr sz="1636" b="1" i="1" spc="-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un </a:t>
            </a:r>
            <a:r>
              <a:rPr sz="1636" b="1" i="1" spc="-3" dirty="0" err="1">
                <a:cs typeface="Times New Roman"/>
              </a:rPr>
              <a:t>trayecto</a:t>
            </a:r>
            <a:r>
              <a:rPr sz="1636" b="1" i="1" spc="-3" dirty="0">
                <a:cs typeface="Times New Roman"/>
              </a:rPr>
              <a:t> mayor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pasar </a:t>
            </a:r>
            <a:r>
              <a:rPr sz="1636" dirty="0">
                <a:cs typeface="Times New Roman"/>
              </a:rPr>
              <a:t>desde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conductor </a:t>
            </a:r>
            <a:r>
              <a:rPr sz="1636" spc="-3" dirty="0">
                <a:cs typeface="Times New Roman"/>
              </a:rPr>
              <a:t>hasta el </a:t>
            </a:r>
            <a:r>
              <a:rPr sz="1636" spc="-3" dirty="0" err="1">
                <a:cs typeface="Times New Roman"/>
              </a:rPr>
              <a:t>apoyo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correspondiente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1546" y="3818312"/>
            <a:ext cx="2389909" cy="20509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901546" y="5869281"/>
            <a:ext cx="2742948" cy="705233"/>
          </a:xfrm>
          <a:prstGeom prst="rect">
            <a:avLst/>
          </a:prstGeom>
        </p:spPr>
        <p:txBody>
          <a:bodyPr vert="horz" wrap="square" lIns="0" tIns="53253" rIns="0" bIns="0" rtlCol="0">
            <a:spAutoFit/>
          </a:bodyPr>
          <a:lstStyle/>
          <a:p>
            <a:pPr marL="1198386" algn="just">
              <a:spcBef>
                <a:spcPts val="419"/>
              </a:spcBef>
            </a:pPr>
            <a:r>
              <a:rPr sz="545" b="1" spc="-3" dirty="0">
                <a:solidFill>
                  <a:srgbClr val="FFFFFF"/>
                </a:solidFill>
                <a:cs typeface="Times New Roman"/>
              </a:rPr>
              <a:t>Fuente:</a:t>
            </a:r>
            <a:r>
              <a:rPr sz="545" b="1" spc="-17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545" b="1" spc="-3" dirty="0">
                <a:solidFill>
                  <a:srgbClr val="FFFFFF"/>
                </a:solidFill>
                <a:cs typeface="Times New Roman"/>
              </a:rPr>
              <a:t>Google</a:t>
            </a:r>
            <a:r>
              <a:rPr sz="545" b="1" spc="-14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545" b="1" spc="-3" dirty="0">
                <a:solidFill>
                  <a:srgbClr val="FFFFFF"/>
                </a:solidFill>
                <a:cs typeface="Times New Roman"/>
              </a:rPr>
              <a:t>Images</a:t>
            </a:r>
            <a:endParaRPr sz="545" b="1" dirty="0">
              <a:cs typeface="Times New Roman"/>
            </a:endParaRPr>
          </a:p>
          <a:p>
            <a:pPr marL="8659" algn="just">
              <a:spcBef>
                <a:spcPts val="522"/>
              </a:spcBef>
            </a:pPr>
            <a:r>
              <a:rPr sz="1636" b="1" dirty="0">
                <a:cs typeface="Times New Roman"/>
              </a:rPr>
              <a:t>Figura 10.09: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Fuga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</a:t>
            </a:r>
            <a:r>
              <a:rPr sz="1636" b="1" spc="-3" dirty="0">
                <a:cs typeface="Times New Roman"/>
              </a:rPr>
              <a:t> través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la</a:t>
            </a:r>
            <a:r>
              <a:rPr sz="1636" b="1" spc="-3" dirty="0">
                <a:cs typeface="Times New Roman"/>
              </a:rPr>
              <a:t> superficie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 aislador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143756" y="5941634"/>
            <a:ext cx="2549971" cy="59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99" algn="just"/>
            <a:r>
              <a:rPr lang="en-US" sz="1636" b="1" dirty="0" err="1">
                <a:cs typeface="Times New Roman"/>
              </a:rPr>
              <a:t>Figura</a:t>
            </a:r>
            <a:r>
              <a:rPr lang="en-US" sz="1636" b="1" spc="-3" dirty="0">
                <a:cs typeface="Times New Roman"/>
              </a:rPr>
              <a:t> </a:t>
            </a:r>
            <a:r>
              <a:rPr lang="en-US" sz="1636" b="1" dirty="0">
                <a:cs typeface="Times New Roman"/>
              </a:rPr>
              <a:t>10.08: </a:t>
            </a:r>
            <a:r>
              <a:rPr lang="en-US" sz="1636" b="1" spc="-3" dirty="0" err="1">
                <a:cs typeface="Times New Roman"/>
              </a:rPr>
              <a:t>Fuga</a:t>
            </a:r>
            <a:r>
              <a:rPr lang="en-US" sz="1636" b="1" dirty="0">
                <a:cs typeface="Times New Roman"/>
              </a:rPr>
              <a:t> a</a:t>
            </a:r>
            <a:r>
              <a:rPr lang="en-US" sz="1636" b="1" spc="-10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través</a:t>
            </a:r>
            <a:r>
              <a:rPr lang="en-US" sz="1636" b="1" dirty="0">
                <a:cs typeface="Times New Roman"/>
              </a:rPr>
              <a:t> de</a:t>
            </a:r>
            <a:r>
              <a:rPr lang="en-US" sz="1636" b="1" spc="-3" dirty="0">
                <a:cs typeface="Times New Roman"/>
              </a:rPr>
              <a:t> </a:t>
            </a:r>
            <a:r>
              <a:rPr lang="en-US" sz="1636" b="1" dirty="0">
                <a:cs typeface="Times New Roman"/>
              </a:rPr>
              <a:t>la</a:t>
            </a:r>
            <a:r>
              <a:rPr lang="en-US" sz="1636" b="1" spc="-7" dirty="0">
                <a:cs typeface="Times New Roman"/>
              </a:rPr>
              <a:t> </a:t>
            </a:r>
            <a:r>
              <a:rPr lang="en-US" sz="1636" b="1" spc="-3" dirty="0">
                <a:cs typeface="Times New Roman"/>
              </a:rPr>
              <a:t>masa </a:t>
            </a:r>
            <a:r>
              <a:rPr lang="en-US" sz="1636" b="1" dirty="0">
                <a:cs typeface="Times New Roman"/>
              </a:rPr>
              <a:t>del</a:t>
            </a:r>
            <a:r>
              <a:rPr lang="en-US" sz="1636" b="1" spc="-7" dirty="0">
                <a:cs typeface="Times New Roman"/>
              </a:rPr>
              <a:t> </a:t>
            </a:r>
            <a:r>
              <a:rPr lang="en-US" sz="1636" b="1" dirty="0" err="1">
                <a:cs typeface="Times New Roman"/>
              </a:rPr>
              <a:t>aislador</a:t>
            </a:r>
            <a:r>
              <a:rPr lang="en-US" sz="1636" b="1" dirty="0"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67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227" y="329182"/>
            <a:ext cx="11897591" cy="103466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64941" algn="just">
              <a:lnSpc>
                <a:spcPts val="1636"/>
              </a:lnSpc>
            </a:pPr>
            <a:r>
              <a:rPr sz="1636" b="1" spc="-3" dirty="0" err="1">
                <a:cs typeface="Times New Roman"/>
              </a:rPr>
              <a:t>Por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perforación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 masa</a:t>
            </a:r>
            <a:r>
              <a:rPr sz="1636" b="1" spc="-3" dirty="0">
                <a:cs typeface="Times New Roman"/>
              </a:rPr>
              <a:t> del </a:t>
            </a:r>
            <a:r>
              <a:rPr sz="1636" b="1" dirty="0" err="1">
                <a:cs typeface="Times New Roman"/>
              </a:rPr>
              <a:t>aislador</a:t>
            </a:r>
            <a:endParaRPr sz="1636" dirty="0">
              <a:cs typeface="Times New Roman"/>
            </a:endParaRPr>
          </a:p>
          <a:p>
            <a:pPr marL="64941" marR="3464" algn="just">
              <a:lnSpc>
                <a:spcPts val="1636"/>
              </a:lnSpc>
              <a:spcBef>
                <a:spcPts val="48"/>
              </a:spcBef>
            </a:pPr>
            <a:r>
              <a:rPr sz="1636" spc="-7" dirty="0">
                <a:cs typeface="Times New Roman"/>
              </a:rPr>
              <a:t>La </a:t>
            </a:r>
            <a:r>
              <a:rPr sz="1636" spc="-3" dirty="0" err="1">
                <a:cs typeface="Times New Roman"/>
              </a:rPr>
              <a:t>perforación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un </a:t>
            </a:r>
            <a:r>
              <a:rPr sz="1636" dirty="0" err="1">
                <a:cs typeface="Times New Roman"/>
              </a:rPr>
              <a:t>aislador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produce </a:t>
            </a:r>
            <a:r>
              <a:rPr sz="1636" spc="-3" dirty="0" err="1">
                <a:cs typeface="Times New Roman"/>
              </a:rPr>
              <a:t>cuando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alguna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porción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dirty="0" err="1">
                <a:cs typeface="Times New Roman"/>
              </a:rPr>
              <a:t>dicho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aislador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no </a:t>
            </a:r>
            <a:r>
              <a:rPr sz="1636" b="1" i="1" u="sng" dirty="0" err="1">
                <a:cs typeface="Times New Roman"/>
              </a:rPr>
              <a:t>posee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las</a:t>
            </a:r>
            <a:r>
              <a:rPr sz="1636" b="1" i="1" u="sng" spc="109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propiedades</a:t>
            </a:r>
            <a:r>
              <a:rPr sz="1636" b="1" i="1" u="sng" spc="112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dieléctricas</a:t>
            </a:r>
            <a:r>
              <a:rPr sz="1636" b="1" i="1" u="sng" spc="112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exigidas</a:t>
            </a:r>
            <a:r>
              <a:rPr sz="1636" b="1" i="1" u="sng" spc="109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por</a:t>
            </a:r>
            <a:r>
              <a:rPr sz="1636" spc="10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régimen</a:t>
            </a:r>
            <a:r>
              <a:rPr sz="1636" spc="10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9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tensión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mismo</a:t>
            </a:r>
            <a:r>
              <a:rPr sz="1636" spc="-3" dirty="0">
                <a:cs typeface="Times New Roman"/>
              </a:rPr>
              <a:t>.</a:t>
            </a:r>
            <a:r>
              <a:rPr sz="1636" spc="112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En</a:t>
            </a:r>
            <a:r>
              <a:rPr sz="1636" spc="109" dirty="0">
                <a:cs typeface="Times New Roman"/>
              </a:rPr>
              <a:t> </a:t>
            </a:r>
            <a:r>
              <a:rPr sz="1636" i="1" u="sng" spc="-3" dirty="0" err="1">
                <a:cs typeface="Times New Roman"/>
              </a:rPr>
              <a:t>aisladores</a:t>
            </a:r>
            <a:r>
              <a:rPr sz="1636" i="1" u="sng" spc="-3" dirty="0">
                <a:cs typeface="Times New Roman"/>
              </a:rPr>
              <a:t> </a:t>
            </a:r>
            <a:r>
              <a:rPr sz="1636" i="1" u="sng" spc="-198" dirty="0">
                <a:cs typeface="Times New Roman"/>
              </a:rPr>
              <a:t> </a:t>
            </a:r>
            <a:r>
              <a:rPr sz="1636" i="1" u="sng" spc="-3" dirty="0">
                <a:cs typeface="Times New Roman"/>
              </a:rPr>
              <a:t>para </a:t>
            </a:r>
            <a:r>
              <a:rPr sz="1636" i="1" u="sng" spc="-3" dirty="0" err="1">
                <a:cs typeface="Times New Roman"/>
              </a:rPr>
              <a:t>alta</a:t>
            </a:r>
            <a:r>
              <a:rPr sz="1636" i="1" u="sng" spc="-3" dirty="0">
                <a:cs typeface="Times New Roman"/>
              </a:rPr>
              <a:t> </a:t>
            </a:r>
            <a:r>
              <a:rPr sz="1636" i="1" u="sng" dirty="0" err="1">
                <a:cs typeface="Times New Roman"/>
              </a:rPr>
              <a:t>tensión</a:t>
            </a:r>
            <a:r>
              <a:rPr sz="1636" i="1" u="sng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</a:t>
            </a:r>
            <a:r>
              <a:rPr sz="1636" b="1" i="1" u="sng" dirty="0" err="1">
                <a:cs typeface="Times New Roman"/>
              </a:rPr>
              <a:t>peligro</a:t>
            </a:r>
            <a:r>
              <a:rPr sz="1636" dirty="0">
                <a:cs typeface="Times New Roman"/>
              </a:rPr>
              <a:t> de </a:t>
            </a:r>
            <a:r>
              <a:rPr sz="1636" spc="-3" dirty="0" err="1">
                <a:cs typeface="Times New Roman"/>
              </a:rPr>
              <a:t>perforación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mayor</a:t>
            </a:r>
            <a:r>
              <a:rPr sz="1636" dirty="0">
                <a:cs typeface="Times New Roman"/>
              </a:rPr>
              <a:t> que </a:t>
            </a:r>
            <a:r>
              <a:rPr sz="1636" spc="-3" dirty="0" err="1">
                <a:cs typeface="Times New Roman"/>
              </a:rPr>
              <a:t>en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 err="1">
                <a:cs typeface="Times New Roman"/>
              </a:rPr>
              <a:t>baja</a:t>
            </a:r>
            <a:r>
              <a:rPr sz="1636" spc="-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tensión</a:t>
            </a:r>
            <a:r>
              <a:rPr sz="1636" dirty="0">
                <a:cs typeface="Times New Roman"/>
              </a:rPr>
              <a:t>, </a:t>
            </a:r>
            <a:r>
              <a:rPr sz="1636" spc="-3" dirty="0" err="1">
                <a:cs typeface="Times New Roman"/>
              </a:rPr>
              <a:t>debido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que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</a:t>
            </a:r>
            <a:r>
              <a:rPr sz="1636" spc="12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más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probable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30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aparición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2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zonas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13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baja</a:t>
            </a:r>
            <a:r>
              <a:rPr sz="1636" spc="13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resistencia</a:t>
            </a:r>
            <a:r>
              <a:rPr sz="1636" spc="13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dieléctrica</a:t>
            </a:r>
            <a:r>
              <a:rPr sz="1636" spc="-3" dirty="0">
                <a:cs typeface="Times New Roman"/>
              </a:rPr>
              <a:t>,</a:t>
            </a:r>
            <a:r>
              <a:rPr sz="1636" spc="13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debido</a:t>
            </a:r>
            <a:r>
              <a:rPr sz="1636" b="1" i="1" u="sng" spc="12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119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su</a:t>
            </a:r>
            <a:r>
              <a:rPr sz="1636" b="1" i="1" u="sng" spc="13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gran</a:t>
            </a:r>
            <a:r>
              <a:rPr lang="es-ES"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tamaño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masa. </a:t>
            </a:r>
            <a:r>
              <a:rPr sz="1636" spc="-3" dirty="0" err="1">
                <a:cs typeface="Times New Roman"/>
              </a:rPr>
              <a:t>Por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esto</a:t>
            </a:r>
            <a:r>
              <a:rPr sz="1636" spc="-3" dirty="0">
                <a:cs typeface="Times New Roman"/>
              </a:rPr>
              <a:t> se </a:t>
            </a:r>
            <a:r>
              <a:rPr sz="1636" spc="-3" dirty="0" err="1">
                <a:cs typeface="Times New Roman"/>
              </a:rPr>
              <a:t>prefiere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fabricar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estos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aisladores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 err="1">
                <a:cs typeface="Times New Roman"/>
              </a:rPr>
              <a:t>varias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piezas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spc="-3" dirty="0" err="1">
                <a:cs typeface="Times New Roman"/>
              </a:rPr>
              <a:t>pequeñas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dirty="0" err="1">
                <a:cs typeface="Times New Roman"/>
              </a:rPr>
              <a:t>unidas</a:t>
            </a:r>
            <a:r>
              <a:rPr sz="1636" b="1" i="1" u="sng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sí</a:t>
            </a:r>
            <a:r>
              <a:rPr sz="1636" spc="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por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medio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una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pasta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especial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aislante</a:t>
            </a:r>
            <a:r>
              <a:rPr sz="1636" dirty="0">
                <a:cs typeface="Times New Roman"/>
              </a:rPr>
              <a:t> 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semi-</a:t>
            </a:r>
            <a:r>
              <a:rPr sz="1636" spc="-3" dirty="0" err="1">
                <a:cs typeface="Times New Roman"/>
              </a:rPr>
              <a:t>conductora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364" y="4052454"/>
            <a:ext cx="3792682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just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10.10: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Perforación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masa </a:t>
            </a:r>
            <a:r>
              <a:rPr sz="1636" b="1" dirty="0">
                <a:cs typeface="Times New Roman"/>
              </a:rPr>
              <a:t>aislador.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08864" y="3562566"/>
            <a:ext cx="3796752" cy="26091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72"/>
              </a:spcBef>
            </a:pPr>
            <a:r>
              <a:rPr sz="1636" dirty="0">
                <a:cs typeface="Times New Roman"/>
              </a:rPr>
              <a:t>Figura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10.11: </a:t>
            </a:r>
            <a:r>
              <a:rPr sz="1636" spc="-3" dirty="0">
                <a:cs typeface="Times New Roman"/>
              </a:rPr>
              <a:t>Construcción</a:t>
            </a:r>
            <a:r>
              <a:rPr sz="1636" spc="-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aislador.</a:t>
            </a:r>
            <a:endParaRPr sz="1636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046" y="4621935"/>
            <a:ext cx="7169727" cy="184024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8659" algn="just">
              <a:lnSpc>
                <a:spcPts val="1964"/>
              </a:lnSpc>
              <a:spcBef>
                <a:spcPts val="150"/>
              </a:spcBef>
            </a:pPr>
            <a:r>
              <a:rPr sz="1636" b="1" spc="-3" dirty="0">
                <a:cs typeface="Times New Roman"/>
              </a:rPr>
              <a:t>Por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arqueo </a:t>
            </a:r>
            <a:r>
              <a:rPr sz="1636" b="1" dirty="0">
                <a:cs typeface="Times New Roman"/>
              </a:rPr>
              <a:t>a </a:t>
            </a:r>
            <a:r>
              <a:rPr sz="1636" b="1" spc="-3" dirty="0">
                <a:cs typeface="Times New Roman"/>
              </a:rPr>
              <a:t>través del </a:t>
            </a:r>
            <a:r>
              <a:rPr sz="1636" b="1" spc="-3" dirty="0" err="1">
                <a:cs typeface="Times New Roman"/>
              </a:rPr>
              <a:t>aire</a:t>
            </a:r>
            <a:r>
              <a:rPr sz="1636" b="1" spc="-3" dirty="0">
                <a:cs typeface="Times New Roman"/>
              </a:rPr>
              <a:t>:</a:t>
            </a:r>
            <a:endParaRPr lang="es-ES" sz="1636" b="1" spc="-3" dirty="0">
              <a:cs typeface="Times New Roman"/>
            </a:endParaRPr>
          </a:p>
          <a:p>
            <a:pPr marL="8659" algn="just">
              <a:lnSpc>
                <a:spcPts val="1964"/>
              </a:lnSpc>
              <a:spcBef>
                <a:spcPts val="150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ts val="1964"/>
              </a:lnSpc>
              <a:spcBef>
                <a:spcPts val="37"/>
              </a:spcBef>
            </a:pPr>
            <a:r>
              <a:rPr sz="1636" dirty="0">
                <a:cs typeface="Times New Roman"/>
              </a:rPr>
              <a:t>Este </a:t>
            </a:r>
            <a:r>
              <a:rPr sz="1636" spc="-3" dirty="0">
                <a:cs typeface="Times New Roman"/>
              </a:rPr>
              <a:t>fenómeno </a:t>
            </a:r>
            <a:r>
              <a:rPr sz="1636" dirty="0">
                <a:cs typeface="Times New Roman"/>
              </a:rPr>
              <a:t>se produce </a:t>
            </a:r>
            <a:r>
              <a:rPr sz="1636" b="1" i="1" u="sng" dirty="0">
                <a:cs typeface="Times New Roman"/>
              </a:rPr>
              <a:t>cuando la </a:t>
            </a:r>
            <a:r>
              <a:rPr sz="1636" b="1" i="1" u="sng" spc="-3" dirty="0">
                <a:cs typeface="Times New Roman"/>
              </a:rPr>
              <a:t>rigidez dieléctrica del </a:t>
            </a:r>
            <a:r>
              <a:rPr sz="1636" b="1" i="1" u="sng" dirty="0">
                <a:cs typeface="Times New Roman"/>
              </a:rPr>
              <a:t>aire </a:t>
            </a:r>
            <a:r>
              <a:rPr sz="1636" b="1" i="1" u="sng" spc="-3" dirty="0">
                <a:cs typeface="Times New Roman"/>
              </a:rPr>
              <a:t>disminuye </a:t>
            </a:r>
            <a:r>
              <a:rPr sz="1636" dirty="0">
                <a:cs typeface="Times New Roman"/>
              </a:rPr>
              <a:t>debido a la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presencia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humedad,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lluvia,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salinidad</a:t>
            </a:r>
            <a:r>
              <a:rPr sz="1636" b="1" i="1" u="sng" dirty="0">
                <a:cs typeface="Times New Roman"/>
              </a:rPr>
              <a:t> y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fenómenos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atmosféricos</a:t>
            </a:r>
            <a:r>
              <a:rPr sz="1636" b="1" i="1" u="sng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general.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Esta 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condición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puede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minimizar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aumentando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6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tamaño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ello,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separación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 el </a:t>
            </a:r>
            <a:r>
              <a:rPr sz="1636" dirty="0">
                <a:cs typeface="Times New Roman"/>
              </a:rPr>
              <a:t>conductor y </a:t>
            </a:r>
            <a:r>
              <a:rPr sz="1636" spc="-3" dirty="0">
                <a:cs typeface="Times New Roman"/>
              </a:rPr>
              <a:t>el apoyo. </a:t>
            </a:r>
            <a:r>
              <a:rPr sz="1636" dirty="0">
                <a:cs typeface="Times New Roman"/>
              </a:rPr>
              <a:t>Este caso </a:t>
            </a:r>
            <a:r>
              <a:rPr sz="1636" spc="-3" dirty="0">
                <a:cs typeface="Times New Roman"/>
              </a:rPr>
              <a:t>se aplica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los aisladores en </a:t>
            </a:r>
            <a:r>
              <a:rPr sz="1636" dirty="0">
                <a:cs typeface="Times New Roman"/>
              </a:rPr>
              <a:t>suspensión, que </a:t>
            </a:r>
            <a:r>
              <a:rPr sz="1636" spc="-3" dirty="0">
                <a:cs typeface="Times New Roman"/>
              </a:rPr>
              <a:t>están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formados </a:t>
            </a:r>
            <a:r>
              <a:rPr sz="1636" dirty="0">
                <a:cs typeface="Times New Roman"/>
              </a:rPr>
              <a:t>por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cadenas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aisladores.</a:t>
            </a:r>
            <a:endParaRPr sz="1636" dirty="0"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0968" y="6208059"/>
            <a:ext cx="4277851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10.12: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Arqueo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 </a:t>
            </a:r>
            <a:r>
              <a:rPr sz="1636" b="1" spc="-3" dirty="0">
                <a:cs typeface="Times New Roman"/>
              </a:rPr>
              <a:t>través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aire.</a:t>
            </a:r>
            <a:endParaRPr sz="1636" b="1" dirty="0"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27910" y="1692143"/>
            <a:ext cx="1246908" cy="2278701"/>
            <a:chOff x="1843690" y="2217547"/>
            <a:chExt cx="923925" cy="16065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3690" y="2217547"/>
              <a:ext cx="923766" cy="16065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99334" y="2378837"/>
              <a:ext cx="159385" cy="685165"/>
            </a:xfrm>
            <a:custGeom>
              <a:avLst/>
              <a:gdLst/>
              <a:ahLst/>
              <a:cxnLst/>
              <a:rect l="l" t="t" r="r" b="b"/>
              <a:pathLst>
                <a:path w="159385" h="685164">
                  <a:moveTo>
                    <a:pt x="159384" y="0"/>
                  </a:moveTo>
                  <a:lnTo>
                    <a:pt x="13969" y="415290"/>
                  </a:lnTo>
                </a:path>
                <a:path w="159385" h="685164">
                  <a:moveTo>
                    <a:pt x="0" y="415290"/>
                  </a:moveTo>
                  <a:lnTo>
                    <a:pt x="145414" y="6851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" name="object 10"/>
            <p:cNvSpPr/>
            <p:nvPr/>
          </p:nvSpPr>
          <p:spPr>
            <a:xfrm>
              <a:off x="2257679" y="3051683"/>
              <a:ext cx="210185" cy="619125"/>
            </a:xfrm>
            <a:custGeom>
              <a:avLst/>
              <a:gdLst/>
              <a:ahLst/>
              <a:cxnLst/>
              <a:rect l="l" t="t" r="r" b="b"/>
              <a:pathLst>
                <a:path w="210185" h="619125">
                  <a:moveTo>
                    <a:pt x="0" y="534670"/>
                  </a:moveTo>
                  <a:lnTo>
                    <a:pt x="14350" y="618744"/>
                  </a:lnTo>
                  <a:lnTo>
                    <a:pt x="69178" y="560705"/>
                  </a:lnTo>
                  <a:lnTo>
                    <a:pt x="41909" y="560705"/>
                  </a:lnTo>
                  <a:lnTo>
                    <a:pt x="23621" y="555117"/>
                  </a:lnTo>
                  <a:lnTo>
                    <a:pt x="27310" y="542948"/>
                  </a:lnTo>
                  <a:lnTo>
                    <a:pt x="0" y="534670"/>
                  </a:lnTo>
                  <a:close/>
                </a:path>
                <a:path w="210185" h="619125">
                  <a:moveTo>
                    <a:pt x="27310" y="542948"/>
                  </a:moveTo>
                  <a:lnTo>
                    <a:pt x="23621" y="555117"/>
                  </a:lnTo>
                  <a:lnTo>
                    <a:pt x="41909" y="560705"/>
                  </a:lnTo>
                  <a:lnTo>
                    <a:pt x="45610" y="548496"/>
                  </a:lnTo>
                  <a:lnTo>
                    <a:pt x="27310" y="542948"/>
                  </a:lnTo>
                  <a:close/>
                </a:path>
                <a:path w="210185" h="619125">
                  <a:moveTo>
                    <a:pt x="45610" y="548496"/>
                  </a:moveTo>
                  <a:lnTo>
                    <a:pt x="41909" y="560705"/>
                  </a:lnTo>
                  <a:lnTo>
                    <a:pt x="69178" y="560705"/>
                  </a:lnTo>
                  <a:lnTo>
                    <a:pt x="72897" y="556768"/>
                  </a:lnTo>
                  <a:lnTo>
                    <a:pt x="45610" y="548496"/>
                  </a:lnTo>
                  <a:close/>
                </a:path>
                <a:path w="210185" h="619125">
                  <a:moveTo>
                    <a:pt x="191896" y="0"/>
                  </a:moveTo>
                  <a:lnTo>
                    <a:pt x="27310" y="542948"/>
                  </a:lnTo>
                  <a:lnTo>
                    <a:pt x="45610" y="548496"/>
                  </a:lnTo>
                  <a:lnTo>
                    <a:pt x="210184" y="5461"/>
                  </a:lnTo>
                  <a:lnTo>
                    <a:pt x="1918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8864" y="1746532"/>
            <a:ext cx="3117273" cy="173442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82000" y="3780405"/>
            <a:ext cx="2182091" cy="238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7"/>
            <a:ext cx="5932990" cy="182975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>
              <a:lnSpc>
                <a:spcPts val="1964"/>
              </a:lnSpc>
            </a:pPr>
            <a:r>
              <a:rPr sz="1636" b="1" spc="-3" dirty="0">
                <a:cs typeface="Times New Roman"/>
              </a:rPr>
              <a:t>10.5.2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Clasificación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los </a:t>
            </a:r>
            <a:r>
              <a:rPr sz="1636" b="1" spc="-3" dirty="0">
                <a:cs typeface="Times New Roman"/>
              </a:rPr>
              <a:t>Aisladores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Eléctricos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136"/>
              </a:spcBef>
            </a:pPr>
            <a:r>
              <a:rPr sz="1636" b="1" spc="-3" dirty="0">
                <a:cs typeface="Times New Roman"/>
              </a:rPr>
              <a:t>Aisladores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Apoyo:</a:t>
            </a:r>
            <a:endParaRPr sz="1636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41"/>
              </a:spcBef>
            </a:pPr>
            <a:r>
              <a:rPr sz="1636" dirty="0">
                <a:cs typeface="Times New Roman"/>
              </a:rPr>
              <a:t>Como </a:t>
            </a:r>
            <a:r>
              <a:rPr sz="1636" spc="-3" dirty="0">
                <a:cs typeface="Times New Roman"/>
              </a:rPr>
              <a:t>su </a:t>
            </a:r>
            <a:r>
              <a:rPr sz="1636" dirty="0">
                <a:cs typeface="Times New Roman"/>
              </a:rPr>
              <a:t>nombre lo </a:t>
            </a:r>
            <a:r>
              <a:rPr sz="1636" spc="-3" dirty="0">
                <a:cs typeface="Times New Roman"/>
              </a:rPr>
              <a:t>sugiere, son aisladores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sirven </a:t>
            </a:r>
            <a:r>
              <a:rPr sz="1636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apoyo </a:t>
            </a:r>
            <a:r>
              <a:rPr sz="1636" b="1" i="1" u="sng" dirty="0">
                <a:cs typeface="Times New Roman"/>
              </a:rPr>
              <a:t>a </a:t>
            </a:r>
            <a:r>
              <a:rPr sz="1636" b="1" i="1" u="sng" spc="-3" dirty="0">
                <a:cs typeface="Times New Roman"/>
              </a:rPr>
              <a:t>los conductores en las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redes</a:t>
            </a:r>
            <a:r>
              <a:rPr sz="1636" b="1" i="1" u="sng" spc="8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eléctricas</a:t>
            </a:r>
            <a:r>
              <a:rPr sz="1636" spc="-3" dirty="0">
                <a:cs typeface="Times New Roman"/>
              </a:rPr>
              <a:t>.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Están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provistos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dos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herrajes,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uno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8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fijar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base,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</a:t>
            </a:r>
            <a:r>
              <a:rPr sz="1636" spc="-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otro que</a:t>
            </a:r>
            <a:r>
              <a:rPr sz="1636" spc="-3" dirty="0">
                <a:cs typeface="Times New Roman"/>
              </a:rPr>
              <a:t> fija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conductor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aislador.</a:t>
            </a:r>
            <a:r>
              <a:rPr sz="1636" spc="14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dirty="0">
                <a:cs typeface="Times New Roman"/>
              </a:rPr>
              <a:t> 10.13 muestra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fotografía </a:t>
            </a:r>
            <a:r>
              <a:rPr sz="1636" dirty="0">
                <a:cs typeface="Times New Roman"/>
              </a:rPr>
              <a:t>de varios tipos</a:t>
            </a:r>
          </a:p>
          <a:p>
            <a:pPr algn="just">
              <a:lnSpc>
                <a:spcPts val="1964"/>
              </a:lnSpc>
              <a:spcBef>
                <a:spcPts val="58"/>
              </a:spcBef>
            </a:pP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aisladores </a:t>
            </a:r>
            <a:r>
              <a:rPr sz="1636" spc="3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apoyo </a:t>
            </a:r>
            <a:r>
              <a:rPr sz="1636" spc="3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baja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media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4282080"/>
            <a:ext cx="4987636" cy="26091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R="3464" algn="just">
              <a:spcBef>
                <a:spcPts val="412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dirty="0">
                <a:cs typeface="Times New Roman"/>
              </a:rPr>
              <a:t> 10.13: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Aisladores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apoyo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media</a:t>
            </a:r>
            <a:r>
              <a:rPr sz="1636" b="1" dirty="0">
                <a:cs typeface="Times New Roman"/>
              </a:rPr>
              <a:t> y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baja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tensión</a:t>
            </a:r>
            <a:r>
              <a:rPr sz="1636" b="1" spc="-3" dirty="0">
                <a:cs typeface="Times New Roman"/>
              </a:rPr>
              <a:t>.</a:t>
            </a:r>
            <a:endParaRPr sz="1636" b="1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52632" y="892101"/>
            <a:ext cx="1063472" cy="1519157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10.14: </a:t>
            </a:r>
            <a:r>
              <a:rPr sz="1636" b="1" spc="-3" dirty="0">
                <a:cs typeface="Times New Roman"/>
              </a:rPr>
              <a:t>Partes constitutivas aislador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apoyo.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5841" y="2111356"/>
            <a:ext cx="2597727" cy="227137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973109" y="937536"/>
            <a:ext cx="1952192" cy="2026227"/>
            <a:chOff x="2209800" y="4986528"/>
            <a:chExt cx="2863215" cy="29718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5575" y="4986528"/>
              <a:ext cx="2377440" cy="29716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09800" y="5289168"/>
              <a:ext cx="1562100" cy="873125"/>
            </a:xfrm>
            <a:custGeom>
              <a:avLst/>
              <a:gdLst/>
              <a:ahLst/>
              <a:cxnLst/>
              <a:rect l="l" t="t" r="r" b="b"/>
              <a:pathLst>
                <a:path w="1562100" h="873125">
                  <a:moveTo>
                    <a:pt x="1493520" y="817372"/>
                  </a:moveTo>
                  <a:lnTo>
                    <a:pt x="1477200" y="807847"/>
                  </a:lnTo>
                  <a:lnTo>
                    <a:pt x="1398651" y="762000"/>
                  </a:lnTo>
                  <a:lnTo>
                    <a:pt x="1392936" y="763524"/>
                  </a:lnTo>
                  <a:lnTo>
                    <a:pt x="1387602" y="772668"/>
                  </a:lnTo>
                  <a:lnTo>
                    <a:pt x="1389126" y="778510"/>
                  </a:lnTo>
                  <a:lnTo>
                    <a:pt x="1439405" y="807847"/>
                  </a:lnTo>
                  <a:lnTo>
                    <a:pt x="0" y="807847"/>
                  </a:lnTo>
                  <a:lnTo>
                    <a:pt x="0" y="826897"/>
                  </a:lnTo>
                  <a:lnTo>
                    <a:pt x="1439405" y="826897"/>
                  </a:lnTo>
                  <a:lnTo>
                    <a:pt x="1389126" y="856234"/>
                  </a:lnTo>
                  <a:lnTo>
                    <a:pt x="1387602" y="862076"/>
                  </a:lnTo>
                  <a:lnTo>
                    <a:pt x="1390269" y="866648"/>
                  </a:lnTo>
                  <a:lnTo>
                    <a:pt x="1392936" y="871093"/>
                  </a:lnTo>
                  <a:lnTo>
                    <a:pt x="1398651" y="872617"/>
                  </a:lnTo>
                  <a:lnTo>
                    <a:pt x="1403223" y="870077"/>
                  </a:lnTo>
                  <a:lnTo>
                    <a:pt x="1477200" y="826897"/>
                  </a:lnTo>
                  <a:lnTo>
                    <a:pt x="1493520" y="817372"/>
                  </a:lnTo>
                  <a:close/>
                </a:path>
                <a:path w="1562100" h="873125">
                  <a:moveTo>
                    <a:pt x="1562100" y="55372"/>
                  </a:moveTo>
                  <a:lnTo>
                    <a:pt x="1545780" y="45847"/>
                  </a:lnTo>
                  <a:lnTo>
                    <a:pt x="1471803" y="2667"/>
                  </a:lnTo>
                  <a:lnTo>
                    <a:pt x="1467358" y="0"/>
                  </a:lnTo>
                  <a:lnTo>
                    <a:pt x="1461516" y="1524"/>
                  </a:lnTo>
                  <a:lnTo>
                    <a:pt x="1456182" y="10668"/>
                  </a:lnTo>
                  <a:lnTo>
                    <a:pt x="1457706" y="16510"/>
                  </a:lnTo>
                  <a:lnTo>
                    <a:pt x="1507985" y="45847"/>
                  </a:lnTo>
                  <a:lnTo>
                    <a:pt x="68580" y="45847"/>
                  </a:lnTo>
                  <a:lnTo>
                    <a:pt x="68580" y="64897"/>
                  </a:lnTo>
                  <a:lnTo>
                    <a:pt x="1507985" y="64897"/>
                  </a:lnTo>
                  <a:lnTo>
                    <a:pt x="1457706" y="94234"/>
                  </a:lnTo>
                  <a:lnTo>
                    <a:pt x="1456182" y="100076"/>
                  </a:lnTo>
                  <a:lnTo>
                    <a:pt x="1458849" y="104648"/>
                  </a:lnTo>
                  <a:lnTo>
                    <a:pt x="1461516" y="109093"/>
                  </a:lnTo>
                  <a:lnTo>
                    <a:pt x="1467358" y="110617"/>
                  </a:lnTo>
                  <a:lnTo>
                    <a:pt x="1471803" y="108077"/>
                  </a:lnTo>
                  <a:lnTo>
                    <a:pt x="1545780" y="64897"/>
                  </a:lnTo>
                  <a:lnTo>
                    <a:pt x="1562100" y="553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355339" y="869247"/>
            <a:ext cx="2050040" cy="1042972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113431" marR="3464" indent="-105205">
              <a:lnSpc>
                <a:spcPts val="1964"/>
              </a:lnSpc>
              <a:spcBef>
                <a:spcPts val="133"/>
              </a:spcBef>
            </a:pPr>
            <a:r>
              <a:rPr sz="1636" b="1" dirty="0">
                <a:cs typeface="Times New Roman"/>
              </a:rPr>
              <a:t>Ranura</a:t>
            </a:r>
            <a:r>
              <a:rPr sz="1636" b="1" spc="-4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fijación </a:t>
            </a:r>
            <a:r>
              <a:rPr sz="1636" b="1" spc="-17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conductor</a:t>
            </a:r>
          </a:p>
          <a:p>
            <a:pPr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marL="176640" marR="51520" indent="-46758">
              <a:lnSpc>
                <a:spcPts val="1964"/>
              </a:lnSpc>
            </a:pPr>
            <a:r>
              <a:rPr sz="1636" b="1" spc="-3" dirty="0" err="1">
                <a:cs typeface="Times New Roman"/>
              </a:rPr>
              <a:t>C</a:t>
            </a:r>
            <a:r>
              <a:rPr sz="1636" b="1" dirty="0" err="1">
                <a:cs typeface="Times New Roman"/>
              </a:rPr>
              <a:t>ue</a:t>
            </a:r>
            <a:r>
              <a:rPr sz="1636" b="1" spc="3" dirty="0" err="1">
                <a:cs typeface="Times New Roman"/>
              </a:rPr>
              <a:t>r</a:t>
            </a:r>
            <a:r>
              <a:rPr sz="1636" b="1" dirty="0" err="1">
                <a:cs typeface="Times New Roman"/>
              </a:rPr>
              <a:t>po</a:t>
            </a:r>
            <a:r>
              <a:rPr sz="1636" b="1" dirty="0">
                <a:cs typeface="Times New Roman"/>
              </a:rPr>
              <a:t> </a:t>
            </a:r>
            <a:r>
              <a:rPr sz="1636" b="1" spc="-10" dirty="0">
                <a:cs typeface="Times New Roman"/>
              </a:rPr>
              <a:t>d</a:t>
            </a:r>
            <a:r>
              <a:rPr sz="1636" b="1" dirty="0">
                <a:cs typeface="Times New Roman"/>
              </a:rPr>
              <a:t>el  </a:t>
            </a:r>
            <a:r>
              <a:rPr sz="1636" b="1" spc="-3" dirty="0">
                <a:cs typeface="Times New Roman"/>
              </a:rPr>
              <a:t>Aislador</a:t>
            </a:r>
            <a:endParaRPr sz="1636" b="1" dirty="0"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9724" y="2593122"/>
            <a:ext cx="2910060" cy="132466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192227" marR="3464" indent="-184001">
              <a:lnSpc>
                <a:spcPts val="859"/>
              </a:lnSpc>
              <a:spcBef>
                <a:spcPts val="133"/>
              </a:spcBef>
            </a:pPr>
            <a:r>
              <a:rPr sz="1636" b="1" spc="-3" dirty="0">
                <a:cs typeface="Times New Roman"/>
              </a:rPr>
              <a:t>Herraje </a:t>
            </a:r>
            <a:r>
              <a:rPr sz="1636" b="1" spc="-7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fijación </a:t>
            </a:r>
            <a:r>
              <a:rPr sz="1636" b="1" spc="-17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en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apoyo</a:t>
            </a:r>
            <a:endParaRPr sz="1636" b="1" dirty="0"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96488" y="2646270"/>
            <a:ext cx="1018309" cy="75767"/>
          </a:xfrm>
          <a:custGeom>
            <a:avLst/>
            <a:gdLst/>
            <a:ahLst/>
            <a:cxnLst/>
            <a:rect l="l" t="t" r="r" b="b"/>
            <a:pathLst>
              <a:path w="1493520" h="111125">
                <a:moveTo>
                  <a:pt x="1455746" y="55372"/>
                </a:moveTo>
                <a:lnTo>
                  <a:pt x="1389126" y="94234"/>
                </a:lnTo>
                <a:lnTo>
                  <a:pt x="1387602" y="100076"/>
                </a:lnTo>
                <a:lnTo>
                  <a:pt x="1390269" y="104648"/>
                </a:lnTo>
                <a:lnTo>
                  <a:pt x="1392936" y="109093"/>
                </a:lnTo>
                <a:lnTo>
                  <a:pt x="1398651" y="110617"/>
                </a:lnTo>
                <a:lnTo>
                  <a:pt x="1403223" y="108077"/>
                </a:lnTo>
                <a:lnTo>
                  <a:pt x="1477201" y="64897"/>
                </a:lnTo>
                <a:lnTo>
                  <a:pt x="1474724" y="64897"/>
                </a:lnTo>
                <a:lnTo>
                  <a:pt x="1474724" y="63627"/>
                </a:lnTo>
                <a:lnTo>
                  <a:pt x="1469898" y="63627"/>
                </a:lnTo>
                <a:lnTo>
                  <a:pt x="1455746" y="55372"/>
                </a:lnTo>
                <a:close/>
              </a:path>
              <a:path w="1493520" h="111125">
                <a:moveTo>
                  <a:pt x="1439417" y="45847"/>
                </a:moveTo>
                <a:lnTo>
                  <a:pt x="0" y="45847"/>
                </a:lnTo>
                <a:lnTo>
                  <a:pt x="0" y="64897"/>
                </a:lnTo>
                <a:lnTo>
                  <a:pt x="1439417" y="64897"/>
                </a:lnTo>
                <a:lnTo>
                  <a:pt x="1455746" y="55372"/>
                </a:lnTo>
                <a:lnTo>
                  <a:pt x="1439417" y="45847"/>
                </a:lnTo>
                <a:close/>
              </a:path>
              <a:path w="1493520" h="111125">
                <a:moveTo>
                  <a:pt x="1477201" y="45847"/>
                </a:moveTo>
                <a:lnTo>
                  <a:pt x="1474724" y="45847"/>
                </a:lnTo>
                <a:lnTo>
                  <a:pt x="1474724" y="64897"/>
                </a:lnTo>
                <a:lnTo>
                  <a:pt x="1477201" y="64897"/>
                </a:lnTo>
                <a:lnTo>
                  <a:pt x="1493520" y="55372"/>
                </a:lnTo>
                <a:lnTo>
                  <a:pt x="1477201" y="45847"/>
                </a:lnTo>
                <a:close/>
              </a:path>
              <a:path w="1493520" h="111125">
                <a:moveTo>
                  <a:pt x="1469898" y="47117"/>
                </a:moveTo>
                <a:lnTo>
                  <a:pt x="1455746" y="55372"/>
                </a:lnTo>
                <a:lnTo>
                  <a:pt x="1469898" y="63627"/>
                </a:lnTo>
                <a:lnTo>
                  <a:pt x="1469898" y="47117"/>
                </a:lnTo>
                <a:close/>
              </a:path>
              <a:path w="1493520" h="111125">
                <a:moveTo>
                  <a:pt x="1474724" y="47117"/>
                </a:moveTo>
                <a:lnTo>
                  <a:pt x="1469898" y="47117"/>
                </a:lnTo>
                <a:lnTo>
                  <a:pt x="1469898" y="63627"/>
                </a:lnTo>
                <a:lnTo>
                  <a:pt x="1474724" y="63627"/>
                </a:lnTo>
                <a:lnTo>
                  <a:pt x="1474724" y="47117"/>
                </a:lnTo>
                <a:close/>
              </a:path>
              <a:path w="1493520" h="111125">
                <a:moveTo>
                  <a:pt x="1398651" y="0"/>
                </a:moveTo>
                <a:lnTo>
                  <a:pt x="1392936" y="1524"/>
                </a:lnTo>
                <a:lnTo>
                  <a:pt x="1387602" y="10668"/>
                </a:lnTo>
                <a:lnTo>
                  <a:pt x="1389126" y="16510"/>
                </a:lnTo>
                <a:lnTo>
                  <a:pt x="1455746" y="55372"/>
                </a:lnTo>
                <a:lnTo>
                  <a:pt x="1469898" y="47117"/>
                </a:lnTo>
                <a:lnTo>
                  <a:pt x="1474724" y="47117"/>
                </a:lnTo>
                <a:lnTo>
                  <a:pt x="1474724" y="45847"/>
                </a:lnTo>
                <a:lnTo>
                  <a:pt x="1477201" y="45847"/>
                </a:lnTo>
                <a:lnTo>
                  <a:pt x="13986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" name="object 12"/>
          <p:cNvSpPr txBox="1"/>
          <p:nvPr/>
        </p:nvSpPr>
        <p:spPr>
          <a:xfrm>
            <a:off x="9391690" y="3440911"/>
            <a:ext cx="662420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25137" y="4602035"/>
            <a:ext cx="5559136" cy="2307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59" marR="3896" algn="just">
              <a:lnSpc>
                <a:spcPct val="110300"/>
              </a:lnSpc>
              <a:spcBef>
                <a:spcPts val="3"/>
              </a:spcBef>
            </a:pPr>
            <a:r>
              <a:rPr lang="es-ES" sz="1636" spc="-7" dirty="0">
                <a:cs typeface="Times New Roman"/>
              </a:rPr>
              <a:t>La</a:t>
            </a:r>
            <a:r>
              <a:rPr lang="es-ES" sz="1636" spc="17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Figura</a:t>
            </a:r>
            <a:r>
              <a:rPr lang="es-ES" sz="1636" spc="16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10.15</a:t>
            </a:r>
            <a:r>
              <a:rPr lang="es-ES" sz="1636" spc="16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muestra</a:t>
            </a:r>
            <a:r>
              <a:rPr lang="es-ES" sz="1636" spc="160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una</a:t>
            </a:r>
            <a:r>
              <a:rPr lang="es-ES" sz="1636" spc="16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fotografía</a:t>
            </a:r>
            <a:r>
              <a:rPr lang="es-ES" sz="1636" spc="160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16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aisladores</a:t>
            </a:r>
            <a:r>
              <a:rPr lang="es-ES" sz="1636" spc="167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17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apoyo</a:t>
            </a:r>
            <a:r>
              <a:rPr lang="es-ES" sz="1636" spc="160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16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alta</a:t>
            </a:r>
            <a:r>
              <a:rPr lang="es-ES" sz="1636" spc="16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tensión</a:t>
            </a:r>
            <a:r>
              <a:rPr lang="es-ES" sz="1636" spc="16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16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una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subestación eléctrica:</a:t>
            </a:r>
            <a:endParaRPr lang="es-ES" sz="1636" dirty="0">
              <a:cs typeface="Times New Roman"/>
            </a:endParaRPr>
          </a:p>
          <a:p>
            <a:pPr marL="8659" marR="3896" algn="just">
              <a:lnSpc>
                <a:spcPct val="110300"/>
              </a:lnSpc>
              <a:spcBef>
                <a:spcPts val="3"/>
              </a:spcBef>
            </a:pPr>
            <a:r>
              <a:rPr lang="es-ES" sz="1636" spc="-7" dirty="0">
                <a:cs typeface="Times New Roman"/>
              </a:rPr>
              <a:t>Los</a:t>
            </a:r>
            <a:r>
              <a:rPr lang="es-ES" sz="1636" spc="-3" dirty="0">
                <a:cs typeface="Times New Roman"/>
              </a:rPr>
              <a:t> aisladores, </a:t>
            </a:r>
            <a:r>
              <a:rPr lang="es-ES" sz="1636" dirty="0">
                <a:cs typeface="Times New Roman"/>
              </a:rPr>
              <a:t>por lo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general,</a:t>
            </a:r>
            <a:r>
              <a:rPr lang="es-ES" sz="1636" spc="19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poseen </a:t>
            </a:r>
            <a:r>
              <a:rPr lang="es-ES" sz="1636" spc="-3" dirty="0">
                <a:cs typeface="Times New Roman"/>
              </a:rPr>
              <a:t>forma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campana,</a:t>
            </a:r>
            <a:r>
              <a:rPr lang="es-ES" sz="1636" spc="19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para limitar </a:t>
            </a:r>
            <a:r>
              <a:rPr lang="es-ES" sz="1636" spc="-3" dirty="0">
                <a:cs typeface="Times New Roman"/>
              </a:rPr>
              <a:t>las corrientes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fuga. Pero, en bajas </a:t>
            </a:r>
            <a:r>
              <a:rPr lang="es-ES" sz="1636" dirty="0">
                <a:cs typeface="Times New Roman"/>
              </a:rPr>
              <a:t>tensiones, o </a:t>
            </a:r>
            <a:r>
              <a:rPr lang="es-ES" sz="1636" spc="-3" dirty="0">
                <a:cs typeface="Times New Roman"/>
              </a:rPr>
              <a:t>en tensiones medias, en aplicaciones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interiores, se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pueden </a:t>
            </a:r>
            <a:r>
              <a:rPr lang="es-ES" sz="1636" dirty="0">
                <a:cs typeface="Times New Roman"/>
              </a:rPr>
              <a:t>utilizar aisladores </a:t>
            </a:r>
            <a:r>
              <a:rPr lang="es-ES" sz="1636" spc="-3" dirty="0">
                <a:cs typeface="Times New Roman"/>
              </a:rPr>
              <a:t>lisos </a:t>
            </a:r>
            <a:r>
              <a:rPr lang="es-ES" sz="1636" dirty="0">
                <a:cs typeface="Times New Roman"/>
              </a:rPr>
              <a:t>o </a:t>
            </a:r>
            <a:r>
              <a:rPr lang="es-ES" sz="1636" spc="-3" dirty="0">
                <a:cs typeface="Times New Roman"/>
              </a:rPr>
              <a:t>con </a:t>
            </a:r>
            <a:r>
              <a:rPr lang="es-ES" sz="1636" dirty="0">
                <a:cs typeface="Times New Roman"/>
              </a:rPr>
              <a:t>pequeñas ondulaciones, </a:t>
            </a:r>
            <a:r>
              <a:rPr lang="es-ES" sz="1636" spc="-3" dirty="0">
                <a:cs typeface="Times New Roman"/>
              </a:rPr>
              <a:t>dado </a:t>
            </a:r>
            <a:r>
              <a:rPr lang="es-ES" sz="1636" dirty="0">
                <a:cs typeface="Times New Roman"/>
              </a:rPr>
              <a:t>que en </a:t>
            </a:r>
            <a:r>
              <a:rPr lang="es-ES" sz="1636" spc="-3" dirty="0">
                <a:cs typeface="Times New Roman"/>
              </a:rPr>
              <a:t>estos casos las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condiciones</a:t>
            </a:r>
            <a:r>
              <a:rPr lang="es-ES" sz="1636" dirty="0">
                <a:cs typeface="Times New Roman"/>
              </a:rPr>
              <a:t> de </a:t>
            </a:r>
            <a:r>
              <a:rPr lang="es-ES" sz="1636" spc="-3" dirty="0">
                <a:cs typeface="Times New Roman"/>
              </a:rPr>
              <a:t>operación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son</a:t>
            </a:r>
            <a:r>
              <a:rPr lang="es-ES" sz="1636" dirty="0">
                <a:cs typeface="Times New Roman"/>
              </a:rPr>
              <a:t> más </a:t>
            </a:r>
            <a:r>
              <a:rPr lang="es-ES" sz="1636" spc="-3" dirty="0">
                <a:cs typeface="Times New Roman"/>
              </a:rPr>
              <a:t>favorables.</a:t>
            </a:r>
            <a:endParaRPr lang="es-ES" sz="1636" dirty="0">
              <a:cs typeface="Times New Roman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550722" y="6390409"/>
            <a:ext cx="4664226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66" algn="r">
              <a:spcBef>
                <a:spcPts val="72"/>
              </a:spcBef>
            </a:pPr>
            <a:r>
              <a:rPr lang="es-ES" sz="1636" b="1" dirty="0">
                <a:cs typeface="Times New Roman"/>
              </a:rPr>
              <a:t>Figura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10.15: </a:t>
            </a:r>
            <a:r>
              <a:rPr lang="es-ES" sz="1636" b="1" spc="-3" dirty="0">
                <a:cs typeface="Times New Roman"/>
              </a:rPr>
              <a:t>Aisladores </a:t>
            </a:r>
            <a:r>
              <a:rPr lang="es-ES" sz="1636" b="1" spc="-7" dirty="0">
                <a:cs typeface="Times New Roman"/>
              </a:rPr>
              <a:t>de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apoyo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para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alta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tensión.</a:t>
            </a:r>
          </a:p>
        </p:txBody>
      </p:sp>
      <p:pic>
        <p:nvPicPr>
          <p:cNvPr id="16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2919" y="3646928"/>
            <a:ext cx="4213945" cy="2493818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5874197" y="423765"/>
            <a:ext cx="6150017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9915" algn="just"/>
            <a:r>
              <a:rPr lang="es-ES" sz="1636" spc="-7" dirty="0">
                <a:cs typeface="Times New Roman"/>
              </a:rPr>
              <a:t>La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Figura</a:t>
            </a:r>
            <a:r>
              <a:rPr lang="es-ES" sz="1636" dirty="0">
                <a:cs typeface="Times New Roman"/>
              </a:rPr>
              <a:t> 10.14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muestra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las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diferentes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partes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un </a:t>
            </a:r>
            <a:r>
              <a:rPr lang="es-ES" sz="1636" spc="-3" dirty="0">
                <a:cs typeface="Times New Roman"/>
              </a:rPr>
              <a:t>aislador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apoyo:</a:t>
            </a:r>
            <a:endParaRPr lang="es-ES"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771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2464" y="361148"/>
            <a:ext cx="11654399" cy="1282093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algn="just"/>
            <a:r>
              <a:rPr sz="1636" b="1" spc="-3" dirty="0">
                <a:cs typeface="Times New Roman"/>
              </a:rPr>
              <a:t>10.5.4 </a:t>
            </a:r>
            <a:r>
              <a:rPr lang="es-ES" sz="1636" b="1" spc="-3" dirty="0">
                <a:cs typeface="Times New Roman"/>
              </a:rPr>
              <a:t>   </a:t>
            </a:r>
            <a:r>
              <a:rPr sz="1636" b="1" spc="-3" dirty="0" err="1">
                <a:cs typeface="Times New Roman"/>
              </a:rPr>
              <a:t>Aisladores</a:t>
            </a:r>
            <a:r>
              <a:rPr sz="1636" b="1" dirty="0">
                <a:cs typeface="Times New Roman"/>
              </a:rPr>
              <a:t> de</a:t>
            </a:r>
            <a:r>
              <a:rPr sz="1636" b="1" spc="-1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Suspensión</a:t>
            </a:r>
            <a:endParaRPr lang="es-ES" sz="1636" b="1" spc="-3" dirty="0">
              <a:cs typeface="Times New Roman"/>
            </a:endParaRPr>
          </a:p>
          <a:p>
            <a:pPr marL="8659" algn="just"/>
            <a:endParaRPr sz="1636" dirty="0">
              <a:cs typeface="Times New Roman"/>
            </a:endParaRPr>
          </a:p>
          <a:p>
            <a:pPr marL="8659" marR="3464" algn="just">
              <a:lnSpc>
                <a:spcPts val="1964"/>
              </a:lnSpc>
              <a:spcBef>
                <a:spcPts val="20"/>
              </a:spcBef>
            </a:pPr>
            <a:r>
              <a:rPr sz="1636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aisladores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suspensión</a:t>
            </a:r>
            <a:r>
              <a:rPr sz="1636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fijación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del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conductor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al</a:t>
            </a:r>
            <a:r>
              <a:rPr sz="1636" b="1" i="1" u="sng" dirty="0">
                <a:cs typeface="Times New Roman"/>
              </a:rPr>
              <a:t> aislador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se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realiza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por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suspensión </a:t>
            </a:r>
            <a:r>
              <a:rPr sz="1636" b="1" i="1" u="sng" dirty="0">
                <a:cs typeface="Times New Roman"/>
              </a:rPr>
              <a:t>de dicho conductor, </a:t>
            </a:r>
            <a:r>
              <a:rPr sz="1636" b="1" i="1" u="sng" spc="-3" dirty="0">
                <a:cs typeface="Times New Roman"/>
              </a:rPr>
              <a:t>mediante herrajes adecuados;</a:t>
            </a:r>
            <a:r>
              <a:rPr sz="1636" spc="-3" dirty="0">
                <a:cs typeface="Times New Roman"/>
              </a:rPr>
              <a:t> estando </a:t>
            </a:r>
            <a:r>
              <a:rPr sz="1636" spc="10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propio aislador </a:t>
            </a:r>
            <a:r>
              <a:rPr sz="1636" dirty="0">
                <a:cs typeface="Times New Roman"/>
              </a:rPr>
              <a:t> fijado por </a:t>
            </a:r>
            <a:r>
              <a:rPr sz="1636" spc="-3" dirty="0">
                <a:cs typeface="Times New Roman"/>
              </a:rPr>
              <a:t>suspensión al apoyo correspondiente.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10.16 muestra una </a:t>
            </a:r>
            <a:r>
              <a:rPr sz="1636" spc="-3" dirty="0">
                <a:cs typeface="Times New Roman"/>
              </a:rPr>
              <a:t>fotografía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doble </a:t>
            </a:r>
            <a:r>
              <a:rPr sz="1636" spc="-3" dirty="0">
                <a:cs typeface="Times New Roman"/>
              </a:rPr>
              <a:t>cadena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aisladores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suspensión</a:t>
            </a:r>
            <a:r>
              <a:rPr sz="1636" dirty="0">
                <a:cs typeface="Times New Roman"/>
              </a:rPr>
              <a:t> para </a:t>
            </a:r>
            <a:r>
              <a:rPr sz="1636" spc="-3" dirty="0">
                <a:cs typeface="Times New Roman"/>
              </a:rPr>
              <a:t>alta </a:t>
            </a:r>
            <a:r>
              <a:rPr sz="1636" dirty="0">
                <a:cs typeface="Times New Roman"/>
              </a:rPr>
              <a:t>tensión: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7225" y="2660108"/>
            <a:ext cx="4779818" cy="34819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97225" y="6154549"/>
            <a:ext cx="5273127" cy="40628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14" dirty="0">
              <a:latin typeface="Times New Roman"/>
              <a:cs typeface="Times New Roman"/>
            </a:endParaRPr>
          </a:p>
          <a:p>
            <a:pPr marL="8659">
              <a:spcBef>
                <a:spcPts val="440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10.16: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Aisladores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 </a:t>
            </a:r>
            <a:r>
              <a:rPr sz="1636" b="1" dirty="0">
                <a:cs typeface="Times New Roman"/>
              </a:rPr>
              <a:t>suspensión 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doble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cadena.</a:t>
            </a:r>
            <a:endParaRPr sz="1636" b="1" dirty="0">
              <a:cs typeface="Times New Roman"/>
            </a:endParaRPr>
          </a:p>
        </p:txBody>
      </p:sp>
      <p:pic>
        <p:nvPicPr>
          <p:cNvPr id="10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109" y="2456170"/>
            <a:ext cx="5615982" cy="383033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80571" y="6404617"/>
            <a:ext cx="6016071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72"/>
              </a:spcBef>
            </a:pPr>
            <a:r>
              <a:rPr lang="es-ES" sz="1636" b="1" dirty="0">
                <a:cs typeface="Times New Roman"/>
              </a:rPr>
              <a:t>Figura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10.17:</a:t>
            </a:r>
            <a:r>
              <a:rPr lang="es-ES" sz="1636" b="1" spc="10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Partes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7" dirty="0">
                <a:cs typeface="Times New Roman"/>
              </a:rPr>
              <a:t>de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un</a:t>
            </a:r>
            <a:r>
              <a:rPr lang="es-ES" sz="1636" b="1" spc="-3" dirty="0">
                <a:cs typeface="Times New Roman"/>
              </a:rPr>
              <a:t> aislador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3" dirty="0">
                <a:cs typeface="Times New Roman"/>
              </a:rPr>
              <a:t> suspensión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para </a:t>
            </a:r>
            <a:r>
              <a:rPr lang="es-ES" sz="1636" b="1" dirty="0">
                <a:cs typeface="Times New Roman"/>
              </a:rPr>
              <a:t>alta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tensión.</a:t>
            </a:r>
            <a:endParaRPr lang="es-ES" sz="1636" b="1" dirty="0">
              <a:cs typeface="Times New Roman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12463" y="1699167"/>
            <a:ext cx="115907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59" marR="4329" algn="just">
              <a:lnSpc>
                <a:spcPts val="1636"/>
              </a:lnSpc>
              <a:spcBef>
                <a:spcPts val="3"/>
              </a:spcBef>
            </a:pPr>
            <a:r>
              <a:rPr lang="es-ES" sz="1636" spc="-3" dirty="0">
                <a:cs typeface="Times New Roman"/>
              </a:rPr>
              <a:t>Estos aisladores </a:t>
            </a:r>
            <a:r>
              <a:rPr lang="es-ES" sz="1636" b="1" i="1" u="sng" spc="-3" dirty="0">
                <a:cs typeface="Times New Roman"/>
              </a:rPr>
              <a:t>son </a:t>
            </a:r>
            <a:r>
              <a:rPr lang="es-ES" sz="1636" b="1" i="1" u="sng" dirty="0">
                <a:cs typeface="Times New Roman"/>
              </a:rPr>
              <a:t>más </a:t>
            </a:r>
            <a:r>
              <a:rPr lang="es-ES" sz="1636" b="1" i="1" u="sng" spc="-3" dirty="0">
                <a:cs typeface="Times New Roman"/>
              </a:rPr>
              <a:t>costosos </a:t>
            </a:r>
            <a:r>
              <a:rPr lang="es-ES" sz="1636" b="1" i="1" u="sng" dirty="0">
                <a:cs typeface="Times New Roman"/>
              </a:rPr>
              <a:t>que </a:t>
            </a:r>
            <a:r>
              <a:rPr lang="es-ES" sz="1636" b="1" i="1" u="sng" spc="-3" dirty="0">
                <a:cs typeface="Times New Roman"/>
              </a:rPr>
              <a:t>los </a:t>
            </a:r>
            <a:r>
              <a:rPr lang="es-ES" sz="1636" b="1" i="1" u="sng" dirty="0">
                <a:cs typeface="Times New Roman"/>
              </a:rPr>
              <a:t>de </a:t>
            </a:r>
            <a:r>
              <a:rPr lang="es-ES" sz="1636" b="1" i="1" u="sng" spc="-7" dirty="0">
                <a:cs typeface="Times New Roman"/>
              </a:rPr>
              <a:t>apoyo, </a:t>
            </a:r>
            <a:r>
              <a:rPr lang="es-ES" sz="1636" b="1" i="1" u="sng" dirty="0">
                <a:cs typeface="Times New Roman"/>
              </a:rPr>
              <a:t>por lo </a:t>
            </a:r>
            <a:r>
              <a:rPr lang="es-ES" sz="1636" b="1" i="1" u="sng" spc="-3" dirty="0">
                <a:cs typeface="Times New Roman"/>
              </a:rPr>
              <a:t>que, </a:t>
            </a:r>
            <a:r>
              <a:rPr lang="es-ES" sz="1636" b="1" i="1" u="sng" dirty="0">
                <a:cs typeface="Times New Roman"/>
              </a:rPr>
              <a:t>a </a:t>
            </a:r>
            <a:r>
              <a:rPr lang="es-ES" sz="1636" b="1" i="1" u="sng" spc="-3" dirty="0">
                <a:cs typeface="Times New Roman"/>
              </a:rPr>
              <a:t>pesar </a:t>
            </a:r>
            <a:r>
              <a:rPr lang="es-ES" sz="1636" b="1" i="1" u="sng" spc="3" dirty="0">
                <a:cs typeface="Times New Roman"/>
              </a:rPr>
              <a:t>de </a:t>
            </a:r>
            <a:r>
              <a:rPr lang="es-ES" sz="1636" b="1" i="1" u="sng" dirty="0">
                <a:cs typeface="Times New Roman"/>
              </a:rPr>
              <a:t>que </a:t>
            </a:r>
            <a:r>
              <a:rPr lang="es-ES" sz="1636" b="1" i="1" u="sng" spc="-3" dirty="0">
                <a:cs typeface="Times New Roman"/>
              </a:rPr>
              <a:t>pueden ser </a:t>
            </a:r>
            <a:r>
              <a:rPr lang="es-ES" sz="1636" b="1" i="1" u="sng" dirty="0">
                <a:cs typeface="Times New Roman"/>
              </a:rPr>
              <a:t> utilizados </a:t>
            </a:r>
            <a:r>
              <a:rPr lang="es-ES" sz="1636" b="1" i="1" u="sng" spc="-3" dirty="0">
                <a:cs typeface="Times New Roman"/>
              </a:rPr>
              <a:t>para tensiones </a:t>
            </a:r>
            <a:r>
              <a:rPr lang="es-ES" sz="1636" b="1" i="1" u="sng" dirty="0">
                <a:cs typeface="Times New Roman"/>
              </a:rPr>
              <a:t>medias y </a:t>
            </a:r>
            <a:r>
              <a:rPr lang="es-ES" sz="1636" b="1" i="1" u="sng" spc="-3" dirty="0">
                <a:cs typeface="Times New Roman"/>
              </a:rPr>
              <a:t>bajas, resultan </a:t>
            </a:r>
            <a:r>
              <a:rPr lang="es-ES" sz="1636" b="1" i="1" u="sng" dirty="0">
                <a:cs typeface="Times New Roman"/>
              </a:rPr>
              <a:t>más </a:t>
            </a:r>
            <a:r>
              <a:rPr lang="es-ES" sz="1636" b="1" i="1" u="sng" spc="-3" dirty="0">
                <a:cs typeface="Times New Roman"/>
              </a:rPr>
              <a:t>adecuados </a:t>
            </a:r>
            <a:r>
              <a:rPr lang="es-ES" sz="1636" b="1" i="1" u="sng" dirty="0">
                <a:cs typeface="Times New Roman"/>
              </a:rPr>
              <a:t>para tensiones </a:t>
            </a:r>
            <a:r>
              <a:rPr lang="es-ES" sz="1636" b="1" i="1" u="sng" spc="-3" dirty="0">
                <a:cs typeface="Times New Roman"/>
              </a:rPr>
              <a:t>mayores </a:t>
            </a:r>
            <a:r>
              <a:rPr lang="es-ES" sz="1636" b="1" i="1" u="sng" spc="3" dirty="0">
                <a:cs typeface="Times New Roman"/>
              </a:rPr>
              <a:t>de </a:t>
            </a:r>
            <a:r>
              <a:rPr lang="es-ES" sz="1636" b="1" i="1" u="sng" spc="7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70kV</a:t>
            </a:r>
            <a:r>
              <a:rPr lang="es-ES" sz="1636" dirty="0">
                <a:cs typeface="Times New Roman"/>
              </a:rPr>
              <a:t>. En un principio </a:t>
            </a:r>
            <a:r>
              <a:rPr lang="es-ES" sz="1636" spc="-3" dirty="0">
                <a:cs typeface="Times New Roman"/>
              </a:rPr>
              <a:t>se fabricaban casi exclusivamente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porcelana, </a:t>
            </a:r>
            <a:r>
              <a:rPr lang="es-ES" sz="1636" dirty="0">
                <a:cs typeface="Times New Roman"/>
              </a:rPr>
              <a:t>pero </a:t>
            </a:r>
            <a:r>
              <a:rPr lang="es-ES" sz="1636" spc="-3" dirty="0">
                <a:cs typeface="Times New Roman"/>
              </a:rPr>
              <a:t>actualmente se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fabrican </a:t>
            </a:r>
            <a:r>
              <a:rPr lang="es-ES" sz="1636" dirty="0">
                <a:cs typeface="Times New Roman"/>
              </a:rPr>
              <a:t>también de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vidrio </a:t>
            </a:r>
            <a:r>
              <a:rPr lang="es-ES" sz="1636" spc="-3" dirty="0">
                <a:cs typeface="Times New Roman"/>
              </a:rPr>
              <a:t>forjado</a:t>
            </a:r>
            <a:r>
              <a:rPr lang="es-ES" sz="1636" dirty="0">
                <a:cs typeface="Times New Roman"/>
              </a:rPr>
              <a:t> o </a:t>
            </a:r>
            <a:r>
              <a:rPr lang="es-ES" sz="1636" spc="-3" dirty="0">
                <a:cs typeface="Times New Roman"/>
              </a:rPr>
              <a:t>vidrio</a:t>
            </a:r>
            <a:r>
              <a:rPr lang="es-ES" sz="1636" dirty="0">
                <a:cs typeface="Times New Roman"/>
              </a:rPr>
              <a:t> pírex</a:t>
            </a:r>
            <a:r>
              <a:rPr lang="es-ES" sz="1227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075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3182" y="259773"/>
            <a:ext cx="11741727" cy="3558935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algn="just"/>
            <a:r>
              <a:rPr sz="1636" b="1" spc="-3" dirty="0">
                <a:cs typeface="Times New Roman"/>
              </a:rPr>
              <a:t>10.5.5 Aisladores </a:t>
            </a:r>
            <a:r>
              <a:rPr sz="1636" b="1" dirty="0">
                <a:cs typeface="Times New Roman"/>
              </a:rPr>
              <a:t>de</a:t>
            </a:r>
            <a:r>
              <a:rPr sz="1636" b="1" spc="-1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Paso </a:t>
            </a:r>
            <a:r>
              <a:rPr sz="1636" b="1" dirty="0">
                <a:cs typeface="Times New Roman"/>
              </a:rPr>
              <a:t>o</a:t>
            </a:r>
            <a:r>
              <a:rPr sz="1636" b="1" spc="-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Pasatapas</a:t>
            </a:r>
            <a:endParaRPr lang="es-ES" sz="1636" b="1" spc="-3" dirty="0">
              <a:cs typeface="Times New Roman"/>
            </a:endParaRPr>
          </a:p>
          <a:p>
            <a:pPr marL="8659" algn="just"/>
            <a:endParaRPr sz="1636" dirty="0">
              <a:cs typeface="Times New Roman"/>
            </a:endParaRPr>
          </a:p>
          <a:p>
            <a:pPr marL="8659" marR="5195" algn="just">
              <a:lnSpc>
                <a:spcPct val="110000"/>
              </a:lnSpc>
              <a:spcBef>
                <a:spcPts val="20"/>
              </a:spcBef>
            </a:pPr>
            <a:r>
              <a:rPr sz="1636" spc="-3" dirty="0">
                <a:cs typeface="Times New Roman"/>
              </a:rPr>
              <a:t>Son los aisladores eléctricos </a:t>
            </a:r>
            <a:r>
              <a:rPr sz="1636" dirty="0">
                <a:cs typeface="Times New Roman"/>
              </a:rPr>
              <a:t>utilizados </a:t>
            </a:r>
            <a:r>
              <a:rPr sz="1636" spc="-3" dirty="0">
                <a:cs typeface="Times New Roman"/>
              </a:rPr>
              <a:t>para </a:t>
            </a:r>
            <a:r>
              <a:rPr sz="1636" b="1" i="1" u="sng" spc="-3" dirty="0">
                <a:cs typeface="Times New Roman"/>
              </a:rPr>
              <a:t>llevar terminales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bobinas o de </a:t>
            </a:r>
            <a:r>
              <a:rPr sz="1636" b="1" i="1" u="sng" spc="-3" dirty="0">
                <a:cs typeface="Times New Roman"/>
              </a:rPr>
              <a:t>barras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equipos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eléctricos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hacia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exterior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del</a:t>
            </a:r>
            <a:r>
              <a:rPr sz="1636" b="1" i="1" u="sng" spc="3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equipo</a:t>
            </a:r>
            <a:r>
              <a:rPr sz="1636" spc="-3" dirty="0">
                <a:cs typeface="Times New Roman"/>
              </a:rPr>
              <a:t>.</a:t>
            </a:r>
            <a:r>
              <a:rPr sz="1636" spc="31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Son</a:t>
            </a:r>
            <a:r>
              <a:rPr sz="1636" spc="3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utilizados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4" dirty="0">
                <a:cs typeface="Times New Roman"/>
              </a:rPr>
              <a:t> </a:t>
            </a:r>
            <a:r>
              <a:rPr sz="1636" b="1" u="sng" spc="-3" dirty="0">
                <a:cs typeface="Times New Roman"/>
              </a:rPr>
              <a:t>transformadores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eléctricos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interruptores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potencia,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otras aplicaciones.</a:t>
            </a:r>
          </a:p>
          <a:p>
            <a:pPr marL="8659" marR="4762" algn="just">
              <a:lnSpc>
                <a:spcPct val="110000"/>
              </a:lnSpc>
            </a:pPr>
            <a:r>
              <a:rPr sz="1636" spc="-3" dirty="0">
                <a:cs typeface="Times New Roman"/>
              </a:rPr>
              <a:t>Estos aisladores </a:t>
            </a:r>
            <a:r>
              <a:rPr sz="1636" dirty="0">
                <a:cs typeface="Times New Roman"/>
              </a:rPr>
              <a:t>se </a:t>
            </a:r>
            <a:r>
              <a:rPr sz="1636" spc="-3" dirty="0">
                <a:cs typeface="Times New Roman"/>
              </a:rPr>
              <a:t>construyen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formas </a:t>
            </a:r>
            <a:r>
              <a:rPr sz="1636" dirty="0">
                <a:cs typeface="Times New Roman"/>
              </a:rPr>
              <a:t>diversas </a:t>
            </a:r>
            <a:r>
              <a:rPr sz="1636" spc="-3" dirty="0">
                <a:cs typeface="Times New Roman"/>
              </a:rPr>
              <a:t>dependiendo, entre </a:t>
            </a:r>
            <a:r>
              <a:rPr sz="1636" dirty="0">
                <a:cs typeface="Times New Roman"/>
              </a:rPr>
              <a:t>otros </a:t>
            </a:r>
            <a:r>
              <a:rPr sz="1636" spc="-3" dirty="0">
                <a:cs typeface="Times New Roman"/>
              </a:rPr>
              <a:t>factores,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la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</a:t>
            </a:r>
            <a:r>
              <a:rPr sz="1636" spc="55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operación,</a:t>
            </a:r>
            <a:r>
              <a:rPr sz="1636" spc="58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presión</a:t>
            </a:r>
            <a:r>
              <a:rPr sz="1636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aceite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deben</a:t>
            </a:r>
            <a:r>
              <a:rPr sz="1636" spc="58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soportar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(transformadores,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interruptores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aceite,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etc.),</a:t>
            </a:r>
            <a:r>
              <a:rPr sz="1636" dirty="0">
                <a:cs typeface="Times New Roman"/>
              </a:rPr>
              <a:t> y</a:t>
            </a:r>
            <a:r>
              <a:rPr sz="1636" spc="3" dirty="0">
                <a:cs typeface="Times New Roman"/>
              </a:rPr>
              <a:t> 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destina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uso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interior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o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exterior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8659" marR="6061" algn="just">
              <a:lnSpc>
                <a:spcPct val="110000"/>
              </a:lnSpc>
            </a:pPr>
            <a:r>
              <a:rPr sz="1636" spc="-3" dirty="0">
                <a:cs typeface="Times New Roman"/>
              </a:rPr>
              <a:t>Para tensiones </a:t>
            </a:r>
            <a:r>
              <a:rPr sz="1636" dirty="0">
                <a:cs typeface="Times New Roman"/>
              </a:rPr>
              <a:t>de servicio de </a:t>
            </a:r>
            <a:r>
              <a:rPr sz="1636" spc="-3" dirty="0">
                <a:cs typeface="Times New Roman"/>
              </a:rPr>
              <a:t>hasta </a:t>
            </a:r>
            <a:r>
              <a:rPr lang="es-ES" sz="1636" dirty="0">
                <a:cs typeface="Times New Roman"/>
              </a:rPr>
              <a:t>33</a:t>
            </a:r>
            <a:r>
              <a:rPr sz="1636" dirty="0">
                <a:cs typeface="Times New Roman"/>
              </a:rPr>
              <a:t> kV </a:t>
            </a:r>
            <a:r>
              <a:rPr sz="1636" spc="-3" dirty="0">
                <a:cs typeface="Times New Roman"/>
              </a:rPr>
              <a:t>se construyen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porcelana, </a:t>
            </a:r>
            <a:r>
              <a:rPr sz="1636" dirty="0">
                <a:cs typeface="Times New Roman"/>
              </a:rPr>
              <a:t>de un solo </a:t>
            </a:r>
            <a:r>
              <a:rPr sz="1636" spc="-3" dirty="0">
                <a:cs typeface="Times New Roman"/>
              </a:rPr>
              <a:t>cuerpo,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lisos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campanas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exteriores.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tensiones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entre</a:t>
            </a:r>
            <a:r>
              <a:rPr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33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kV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132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kV,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emplean</a:t>
            </a:r>
            <a:r>
              <a:rPr sz="1636" spc="-3" dirty="0">
                <a:cs typeface="Times New Roman"/>
              </a:rPr>
              <a:t> aisladores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paso de </a:t>
            </a:r>
            <a:r>
              <a:rPr sz="1636" spc="-3" dirty="0">
                <a:cs typeface="Times New Roman"/>
              </a:rPr>
              <a:t>porcelana </a:t>
            </a:r>
            <a:r>
              <a:rPr sz="1636" dirty="0">
                <a:cs typeface="Times New Roman"/>
              </a:rPr>
              <a:t>concéntricos, para </a:t>
            </a:r>
            <a:r>
              <a:rPr sz="1636" spc="-3" dirty="0">
                <a:cs typeface="Times New Roman"/>
              </a:rPr>
              <a:t>evitar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perforación </a:t>
            </a:r>
            <a:r>
              <a:rPr sz="1636" spc="3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 mismos.</a:t>
            </a:r>
          </a:p>
          <a:p>
            <a:pPr marL="8659" marR="6061" algn="just">
              <a:lnSpc>
                <a:spcPct val="110000"/>
              </a:lnSpc>
              <a:spcBef>
                <a:spcPts val="3"/>
              </a:spcBef>
            </a:pPr>
            <a:r>
              <a:rPr sz="1636" spc="-3" dirty="0">
                <a:cs typeface="Times New Roman"/>
              </a:rPr>
              <a:t>Otras veces </a:t>
            </a:r>
            <a:r>
              <a:rPr sz="1636" dirty="0">
                <a:cs typeface="Times New Roman"/>
              </a:rPr>
              <a:t>para </a:t>
            </a:r>
            <a:r>
              <a:rPr sz="1636" b="1" i="1" u="sng" dirty="0">
                <a:cs typeface="Times New Roman"/>
              </a:rPr>
              <a:t>1</a:t>
            </a:r>
            <a:r>
              <a:rPr lang="es-ES" sz="1636" b="1" i="1" u="sng" dirty="0">
                <a:cs typeface="Times New Roman"/>
              </a:rPr>
              <a:t>32</a:t>
            </a:r>
            <a:r>
              <a:rPr sz="1636" b="1" i="1" u="sng" dirty="0">
                <a:cs typeface="Times New Roman"/>
              </a:rPr>
              <a:t> kV o </a:t>
            </a:r>
            <a:r>
              <a:rPr sz="1636" b="1" i="1" u="sng" spc="-3" dirty="0">
                <a:cs typeface="Times New Roman"/>
              </a:rPr>
              <a:t>tensiones mayores, se </a:t>
            </a:r>
            <a:r>
              <a:rPr sz="1636" b="1" i="1" u="sng" dirty="0">
                <a:cs typeface="Times New Roman"/>
              </a:rPr>
              <a:t>utilizan </a:t>
            </a:r>
            <a:r>
              <a:rPr sz="1636" b="1" i="1" u="sng" spc="-3" dirty="0">
                <a:cs typeface="Times New Roman"/>
              </a:rPr>
              <a:t>aisladores </a:t>
            </a:r>
            <a:r>
              <a:rPr sz="1636" b="1" i="1" u="sng" dirty="0">
                <a:cs typeface="Times New Roman"/>
              </a:rPr>
              <a:t>huecos y </a:t>
            </a:r>
            <a:r>
              <a:rPr sz="1636" b="1" i="1" u="sng" spc="-3" dirty="0">
                <a:cs typeface="Times New Roman"/>
              </a:rPr>
              <a:t>rellenos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aceite</a:t>
            </a:r>
            <a:r>
              <a:rPr sz="1636" spc="-3" dirty="0">
                <a:cs typeface="Times New Roman"/>
              </a:rPr>
              <a:t>,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pasta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dieléctrica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hexafluoruro</a:t>
            </a:r>
            <a:r>
              <a:rPr sz="1636" spc="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azufre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(SF6),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objeto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disminuir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campo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eléctrico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 los</a:t>
            </a:r>
            <a:r>
              <a:rPr sz="1636" dirty="0">
                <a:cs typeface="Times New Roman"/>
              </a:rPr>
              <a:t> puntos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más </a:t>
            </a:r>
            <a:r>
              <a:rPr sz="1636" spc="-3" dirty="0">
                <a:cs typeface="Times New Roman"/>
              </a:rPr>
              <a:t>peligrosos</a:t>
            </a:r>
            <a:r>
              <a:rPr sz="1636" dirty="0">
                <a:cs typeface="Times New Roman"/>
              </a:rPr>
              <a:t> inmediatos </a:t>
            </a: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conductor.</a:t>
            </a:r>
            <a:r>
              <a:rPr sz="1636" dirty="0">
                <a:cs typeface="Times New Roman"/>
              </a:rPr>
              <a:t> Esto </a:t>
            </a:r>
            <a:r>
              <a:rPr sz="1636" spc="3" dirty="0">
                <a:cs typeface="Times New Roman"/>
              </a:rPr>
              <a:t>así, </a:t>
            </a:r>
            <a:r>
              <a:rPr sz="1636" spc="-3" dirty="0">
                <a:cs typeface="Times New Roman"/>
              </a:rPr>
              <a:t>porque estas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sustancias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poseen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mejores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propiedades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dieléctricas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porcelana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vidrio.</a:t>
            </a:r>
            <a:r>
              <a:rPr sz="1636" spc="68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Figura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10.18</a:t>
            </a:r>
            <a:r>
              <a:rPr sz="1636" dirty="0">
                <a:cs typeface="Times New Roman"/>
              </a:rPr>
              <a:t> muestra</a:t>
            </a:r>
            <a:r>
              <a:rPr sz="1636" spc="-3" dirty="0">
                <a:cs typeface="Times New Roman"/>
              </a:rPr>
              <a:t> fotografías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aisladores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pasa tapas:</a:t>
            </a:r>
            <a:endParaRPr sz="1636" dirty="0">
              <a:cs typeface="Times New Roman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77511" y="4158692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grpSp>
        <p:nvGrpSpPr>
          <p:cNvPr id="7" name="object 5"/>
          <p:cNvGrpSpPr/>
          <p:nvPr/>
        </p:nvGrpSpPr>
        <p:grpSpPr>
          <a:xfrm>
            <a:off x="1575955" y="3532909"/>
            <a:ext cx="2182091" cy="2493818"/>
            <a:chOff x="2959735" y="806818"/>
            <a:chExt cx="1783714" cy="2473960"/>
          </a:xfrm>
        </p:grpSpPr>
        <p:pic>
          <p:nvPicPr>
            <p:cNvPr id="8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9735" y="940124"/>
              <a:ext cx="893447" cy="2340412"/>
            </a:xfrm>
            <a:prstGeom prst="rect">
              <a:avLst/>
            </a:prstGeom>
          </p:spPr>
        </p:pic>
        <p:pic>
          <p:nvPicPr>
            <p:cNvPr id="9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0165" y="806818"/>
              <a:ext cx="882722" cy="2471427"/>
            </a:xfrm>
            <a:prstGeom prst="rect">
              <a:avLst/>
            </a:prstGeom>
          </p:spPr>
        </p:pic>
      </p:grpSp>
      <p:sp>
        <p:nvSpPr>
          <p:cNvPr id="10" name="object 9"/>
          <p:cNvSpPr txBox="1"/>
          <p:nvPr/>
        </p:nvSpPr>
        <p:spPr>
          <a:xfrm>
            <a:off x="186170" y="6011185"/>
            <a:ext cx="6657629" cy="103658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039063" algn="just"/>
            <a:r>
              <a:rPr sz="1636" b="1" dirty="0" err="1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10.18: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Aisladores </a:t>
            </a:r>
            <a:r>
              <a:rPr sz="1636" b="1" spc="-7" dirty="0">
                <a:cs typeface="Times New Roman"/>
              </a:rPr>
              <a:t>de </a:t>
            </a:r>
            <a:r>
              <a:rPr sz="1636" b="1" dirty="0">
                <a:cs typeface="Times New Roman"/>
              </a:rPr>
              <a:t>paso o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pasa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tapas.</a:t>
            </a:r>
            <a:endParaRPr sz="1636" b="1" dirty="0">
              <a:cs typeface="Times New Roman"/>
            </a:endParaRPr>
          </a:p>
          <a:p>
            <a:pPr algn="just">
              <a:spcBef>
                <a:spcPts val="24"/>
              </a:spcBef>
            </a:pPr>
            <a:endParaRPr sz="1636" dirty="0">
              <a:cs typeface="Times New Roman"/>
            </a:endParaRPr>
          </a:p>
          <a:p>
            <a:pPr marL="8659" algn="just"/>
            <a:r>
              <a:rPr sz="1636" spc="-7" dirty="0">
                <a:cs typeface="Times New Roman"/>
              </a:rPr>
              <a:t>La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10.19 muestra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componentes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 aislador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paso típico</a:t>
            </a:r>
            <a:r>
              <a:rPr sz="818" spc="-3" dirty="0">
                <a:latin typeface="Times New Roman"/>
                <a:cs typeface="Times New Roman"/>
              </a:rPr>
              <a:t>:</a:t>
            </a:r>
            <a:endParaRPr sz="818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86" dirty="0">
              <a:latin typeface="Times New Roman"/>
              <a:cs typeface="Times New Roman"/>
            </a:endParaRPr>
          </a:p>
          <a:p>
            <a:pPr>
              <a:spcBef>
                <a:spcPts val="31"/>
              </a:spcBef>
            </a:pPr>
            <a:endParaRPr sz="886" dirty="0">
              <a:latin typeface="Times New Roman"/>
              <a:cs typeface="Times New Roman"/>
            </a:endParaRPr>
          </a:p>
        </p:txBody>
      </p:sp>
      <p:sp>
        <p:nvSpPr>
          <p:cNvPr id="11" name="object 4"/>
          <p:cNvSpPr txBox="1"/>
          <p:nvPr/>
        </p:nvSpPr>
        <p:spPr>
          <a:xfrm>
            <a:off x="8027742" y="6116854"/>
            <a:ext cx="3155718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10.19: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Componentes aisladores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paso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o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pasa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tapas.</a:t>
            </a:r>
            <a:endParaRPr sz="1636" b="1" dirty="0">
              <a:cs typeface="Times New Roman"/>
            </a:endParaRPr>
          </a:p>
        </p:txBody>
      </p:sp>
      <p:pic>
        <p:nvPicPr>
          <p:cNvPr id="12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0026" y="3618178"/>
            <a:ext cx="524741" cy="2187113"/>
          </a:xfrm>
          <a:prstGeom prst="rect">
            <a:avLst/>
          </a:prstGeom>
        </p:spPr>
      </p:pic>
      <p:sp>
        <p:nvSpPr>
          <p:cNvPr id="13" name="object 10"/>
          <p:cNvSpPr/>
          <p:nvPr/>
        </p:nvSpPr>
        <p:spPr>
          <a:xfrm>
            <a:off x="8233583" y="3803138"/>
            <a:ext cx="1662545" cy="1852613"/>
          </a:xfrm>
          <a:custGeom>
            <a:avLst/>
            <a:gdLst/>
            <a:ahLst/>
            <a:cxnLst/>
            <a:rect l="l" t="t" r="r" b="b"/>
            <a:pathLst>
              <a:path w="2438400" h="2717165">
                <a:moveTo>
                  <a:pt x="1028700" y="1187069"/>
                </a:moveTo>
                <a:lnTo>
                  <a:pt x="1017803" y="1180719"/>
                </a:lnTo>
                <a:lnTo>
                  <a:pt x="940054" y="1135380"/>
                </a:lnTo>
                <a:lnTo>
                  <a:pt x="936244" y="1136396"/>
                </a:lnTo>
                <a:lnTo>
                  <a:pt x="932688" y="1142492"/>
                </a:lnTo>
                <a:lnTo>
                  <a:pt x="933704" y="1146429"/>
                </a:lnTo>
                <a:lnTo>
                  <a:pt x="992479" y="1180719"/>
                </a:lnTo>
                <a:lnTo>
                  <a:pt x="0" y="1180719"/>
                </a:lnTo>
                <a:lnTo>
                  <a:pt x="0" y="1193419"/>
                </a:lnTo>
                <a:lnTo>
                  <a:pt x="992695" y="1193419"/>
                </a:lnTo>
                <a:lnTo>
                  <a:pt x="933704" y="1227836"/>
                </a:lnTo>
                <a:lnTo>
                  <a:pt x="932688" y="1231773"/>
                </a:lnTo>
                <a:lnTo>
                  <a:pt x="934466" y="1234821"/>
                </a:lnTo>
                <a:lnTo>
                  <a:pt x="936244" y="1237742"/>
                </a:lnTo>
                <a:lnTo>
                  <a:pt x="940054" y="1238758"/>
                </a:lnTo>
                <a:lnTo>
                  <a:pt x="943102" y="1237107"/>
                </a:lnTo>
                <a:lnTo>
                  <a:pt x="1017828" y="1193419"/>
                </a:lnTo>
                <a:lnTo>
                  <a:pt x="1028700" y="1187069"/>
                </a:lnTo>
                <a:close/>
              </a:path>
              <a:path w="2438400" h="2717165">
                <a:moveTo>
                  <a:pt x="1181100" y="2665349"/>
                </a:moveTo>
                <a:lnTo>
                  <a:pt x="1170203" y="2658999"/>
                </a:lnTo>
                <a:lnTo>
                  <a:pt x="1092454" y="2613660"/>
                </a:lnTo>
                <a:lnTo>
                  <a:pt x="1088644" y="2614676"/>
                </a:lnTo>
                <a:lnTo>
                  <a:pt x="1085088" y="2620772"/>
                </a:lnTo>
                <a:lnTo>
                  <a:pt x="1086104" y="2624709"/>
                </a:lnTo>
                <a:lnTo>
                  <a:pt x="1144879" y="2658999"/>
                </a:lnTo>
                <a:lnTo>
                  <a:pt x="449580" y="2658999"/>
                </a:lnTo>
                <a:lnTo>
                  <a:pt x="449580" y="2671699"/>
                </a:lnTo>
                <a:lnTo>
                  <a:pt x="1145095" y="2671699"/>
                </a:lnTo>
                <a:lnTo>
                  <a:pt x="1086104" y="2706116"/>
                </a:lnTo>
                <a:lnTo>
                  <a:pt x="1085088" y="2710053"/>
                </a:lnTo>
                <a:lnTo>
                  <a:pt x="1086866" y="2713101"/>
                </a:lnTo>
                <a:lnTo>
                  <a:pt x="1088644" y="2716022"/>
                </a:lnTo>
                <a:lnTo>
                  <a:pt x="1092454" y="2717038"/>
                </a:lnTo>
                <a:lnTo>
                  <a:pt x="1095502" y="2715387"/>
                </a:lnTo>
                <a:lnTo>
                  <a:pt x="1170228" y="2671699"/>
                </a:lnTo>
                <a:lnTo>
                  <a:pt x="1181100" y="2665349"/>
                </a:lnTo>
                <a:close/>
              </a:path>
              <a:path w="2438400" h="2717165">
                <a:moveTo>
                  <a:pt x="1181100" y="2253869"/>
                </a:moveTo>
                <a:lnTo>
                  <a:pt x="1170203" y="2247519"/>
                </a:lnTo>
                <a:lnTo>
                  <a:pt x="1092454" y="2202180"/>
                </a:lnTo>
                <a:lnTo>
                  <a:pt x="1088644" y="2203196"/>
                </a:lnTo>
                <a:lnTo>
                  <a:pt x="1085088" y="2209292"/>
                </a:lnTo>
                <a:lnTo>
                  <a:pt x="1086104" y="2213229"/>
                </a:lnTo>
                <a:lnTo>
                  <a:pt x="1144879" y="2247519"/>
                </a:lnTo>
                <a:lnTo>
                  <a:pt x="152400" y="2247519"/>
                </a:lnTo>
                <a:lnTo>
                  <a:pt x="152400" y="2260219"/>
                </a:lnTo>
                <a:lnTo>
                  <a:pt x="1145095" y="2260219"/>
                </a:lnTo>
                <a:lnTo>
                  <a:pt x="1086104" y="2294636"/>
                </a:lnTo>
                <a:lnTo>
                  <a:pt x="1085088" y="2298573"/>
                </a:lnTo>
                <a:lnTo>
                  <a:pt x="1086866" y="2301621"/>
                </a:lnTo>
                <a:lnTo>
                  <a:pt x="1088644" y="2304542"/>
                </a:lnTo>
                <a:lnTo>
                  <a:pt x="1092454" y="2305558"/>
                </a:lnTo>
                <a:lnTo>
                  <a:pt x="1095502" y="2303907"/>
                </a:lnTo>
                <a:lnTo>
                  <a:pt x="1170228" y="2260219"/>
                </a:lnTo>
                <a:lnTo>
                  <a:pt x="1181100" y="2253869"/>
                </a:lnTo>
                <a:close/>
              </a:path>
              <a:path w="2438400" h="2717165">
                <a:moveTo>
                  <a:pt x="1181100" y="51689"/>
                </a:moveTo>
                <a:lnTo>
                  <a:pt x="1170203" y="45339"/>
                </a:lnTo>
                <a:lnTo>
                  <a:pt x="1092454" y="0"/>
                </a:lnTo>
                <a:lnTo>
                  <a:pt x="1088644" y="1016"/>
                </a:lnTo>
                <a:lnTo>
                  <a:pt x="1085088" y="7112"/>
                </a:lnTo>
                <a:lnTo>
                  <a:pt x="1086104" y="11049"/>
                </a:lnTo>
                <a:lnTo>
                  <a:pt x="1144879" y="45339"/>
                </a:lnTo>
                <a:lnTo>
                  <a:pt x="152400" y="45339"/>
                </a:lnTo>
                <a:lnTo>
                  <a:pt x="152400" y="58039"/>
                </a:lnTo>
                <a:lnTo>
                  <a:pt x="1145095" y="58039"/>
                </a:lnTo>
                <a:lnTo>
                  <a:pt x="1086104" y="92456"/>
                </a:lnTo>
                <a:lnTo>
                  <a:pt x="1085088" y="96393"/>
                </a:lnTo>
                <a:lnTo>
                  <a:pt x="1086866" y="99441"/>
                </a:lnTo>
                <a:lnTo>
                  <a:pt x="1088644" y="102362"/>
                </a:lnTo>
                <a:lnTo>
                  <a:pt x="1092454" y="103378"/>
                </a:lnTo>
                <a:lnTo>
                  <a:pt x="1095502" y="101727"/>
                </a:lnTo>
                <a:lnTo>
                  <a:pt x="1170228" y="58039"/>
                </a:lnTo>
                <a:lnTo>
                  <a:pt x="1181100" y="51689"/>
                </a:lnTo>
                <a:close/>
              </a:path>
              <a:path w="2438400" h="2717165">
                <a:moveTo>
                  <a:pt x="2438400" y="1973199"/>
                </a:moveTo>
                <a:lnTo>
                  <a:pt x="1735467" y="1973199"/>
                </a:lnTo>
                <a:lnTo>
                  <a:pt x="1794256" y="1938909"/>
                </a:lnTo>
                <a:lnTo>
                  <a:pt x="1795272" y="1934972"/>
                </a:lnTo>
                <a:lnTo>
                  <a:pt x="1791716" y="1928876"/>
                </a:lnTo>
                <a:lnTo>
                  <a:pt x="1787906" y="1927860"/>
                </a:lnTo>
                <a:lnTo>
                  <a:pt x="1699260" y="1979549"/>
                </a:lnTo>
                <a:lnTo>
                  <a:pt x="1784858" y="2029587"/>
                </a:lnTo>
                <a:lnTo>
                  <a:pt x="1787906" y="2031238"/>
                </a:lnTo>
                <a:lnTo>
                  <a:pt x="1791716" y="2030234"/>
                </a:lnTo>
                <a:lnTo>
                  <a:pt x="1793494" y="2027301"/>
                </a:lnTo>
                <a:lnTo>
                  <a:pt x="1795272" y="2024253"/>
                </a:lnTo>
                <a:lnTo>
                  <a:pt x="1794256" y="2020316"/>
                </a:lnTo>
                <a:lnTo>
                  <a:pt x="1735251" y="1985899"/>
                </a:lnTo>
                <a:lnTo>
                  <a:pt x="2438400" y="1985899"/>
                </a:lnTo>
                <a:lnTo>
                  <a:pt x="2438400" y="1973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" name="object 11"/>
          <p:cNvSpPr txBox="1"/>
          <p:nvPr/>
        </p:nvSpPr>
        <p:spPr>
          <a:xfrm>
            <a:off x="7842711" y="4484002"/>
            <a:ext cx="346364" cy="247882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8659" marR="3464">
              <a:lnSpc>
                <a:spcPts val="859"/>
              </a:lnSpc>
              <a:spcBef>
                <a:spcPts val="133"/>
              </a:spcBef>
            </a:pPr>
            <a:r>
              <a:rPr sz="750" spc="-7" dirty="0">
                <a:latin typeface="Times New Roman"/>
                <a:cs typeface="Times New Roman"/>
              </a:rPr>
              <a:t>A</a:t>
            </a:r>
            <a:r>
              <a:rPr sz="750" dirty="0">
                <a:latin typeface="Times New Roman"/>
                <a:cs typeface="Times New Roman"/>
              </a:rPr>
              <a:t>is</a:t>
            </a:r>
            <a:r>
              <a:rPr sz="750" spc="3" dirty="0">
                <a:latin typeface="Times New Roman"/>
                <a:cs typeface="Times New Roman"/>
              </a:rPr>
              <a:t>l</a:t>
            </a:r>
            <a:r>
              <a:rPr sz="750" spc="-7" dirty="0">
                <a:latin typeface="Times New Roman"/>
                <a:cs typeface="Times New Roman"/>
              </a:rPr>
              <a:t>a</a:t>
            </a:r>
            <a:r>
              <a:rPr sz="750" dirty="0">
                <a:latin typeface="Times New Roman"/>
                <a:cs typeface="Times New Roman"/>
              </a:rPr>
              <a:t>dor  Supe</a:t>
            </a:r>
            <a:r>
              <a:rPr sz="750" spc="-7" dirty="0">
                <a:latin typeface="Times New Roman"/>
                <a:cs typeface="Times New Roman"/>
              </a:rPr>
              <a:t>r</a:t>
            </a:r>
            <a:r>
              <a:rPr sz="750" dirty="0">
                <a:latin typeface="Times New Roman"/>
                <a:cs typeface="Times New Roman"/>
              </a:rPr>
              <a:t>ior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2"/>
          <p:cNvSpPr txBox="1"/>
          <p:nvPr/>
        </p:nvSpPr>
        <p:spPr>
          <a:xfrm>
            <a:off x="7946620" y="5211366"/>
            <a:ext cx="346364" cy="247882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27275" marR="3464" indent="-19049">
              <a:lnSpc>
                <a:spcPts val="859"/>
              </a:lnSpc>
              <a:spcBef>
                <a:spcPts val="133"/>
              </a:spcBef>
            </a:pPr>
            <a:r>
              <a:rPr sz="750" spc="-7" dirty="0">
                <a:latin typeface="Times New Roman"/>
                <a:cs typeface="Times New Roman"/>
              </a:rPr>
              <a:t>A</a:t>
            </a:r>
            <a:r>
              <a:rPr sz="750" dirty="0">
                <a:latin typeface="Times New Roman"/>
                <a:cs typeface="Times New Roman"/>
              </a:rPr>
              <a:t>is</a:t>
            </a:r>
            <a:r>
              <a:rPr sz="750" spc="3" dirty="0">
                <a:latin typeface="Times New Roman"/>
                <a:cs typeface="Times New Roman"/>
              </a:rPr>
              <a:t>l</a:t>
            </a:r>
            <a:r>
              <a:rPr sz="750" spc="-7" dirty="0">
                <a:latin typeface="Times New Roman"/>
                <a:cs typeface="Times New Roman"/>
              </a:rPr>
              <a:t>a</a:t>
            </a:r>
            <a:r>
              <a:rPr sz="750" dirty="0">
                <a:latin typeface="Times New Roman"/>
                <a:cs typeface="Times New Roman"/>
              </a:rPr>
              <a:t>dor  </a:t>
            </a:r>
            <a:r>
              <a:rPr sz="750" spc="-3" dirty="0">
                <a:latin typeface="Times New Roman"/>
                <a:cs typeface="Times New Roman"/>
              </a:rPr>
              <a:t>Inferior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3"/>
          <p:cNvSpPr txBox="1"/>
          <p:nvPr/>
        </p:nvSpPr>
        <p:spPr>
          <a:xfrm>
            <a:off x="7751274" y="5549070"/>
            <a:ext cx="737322" cy="247882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235088" marR="3464" indent="-226862">
              <a:lnSpc>
                <a:spcPts val="859"/>
              </a:lnSpc>
              <a:spcBef>
                <a:spcPts val="133"/>
              </a:spcBef>
            </a:pPr>
            <a:r>
              <a:rPr sz="750" dirty="0">
                <a:latin typeface="Times New Roman"/>
                <a:cs typeface="Times New Roman"/>
              </a:rPr>
              <a:t>Borne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-3" dirty="0">
                <a:latin typeface="Times New Roman"/>
                <a:cs typeface="Times New Roman"/>
              </a:rPr>
              <a:t>de</a:t>
            </a:r>
            <a:r>
              <a:rPr sz="750" spc="-17" dirty="0">
                <a:latin typeface="Times New Roman"/>
                <a:cs typeface="Times New Roman"/>
              </a:rPr>
              <a:t> </a:t>
            </a:r>
            <a:r>
              <a:rPr sz="750" spc="-3" dirty="0">
                <a:latin typeface="Times New Roman"/>
                <a:cs typeface="Times New Roman"/>
              </a:rPr>
              <a:t>conexión </a:t>
            </a:r>
            <a:r>
              <a:rPr sz="750" spc="-177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interna</a:t>
            </a:r>
          </a:p>
        </p:txBody>
      </p:sp>
      <p:sp>
        <p:nvSpPr>
          <p:cNvPr id="17" name="object 14"/>
          <p:cNvSpPr txBox="1"/>
          <p:nvPr/>
        </p:nvSpPr>
        <p:spPr>
          <a:xfrm>
            <a:off x="9947303" y="5003545"/>
            <a:ext cx="749877" cy="246571"/>
          </a:xfrm>
          <a:prstGeom prst="rect">
            <a:avLst/>
          </a:prstGeom>
        </p:spPr>
        <p:txBody>
          <a:bodyPr vert="horz" wrap="square" lIns="0" tIns="15586" rIns="0" bIns="0" rtlCol="0">
            <a:spAutoFit/>
          </a:bodyPr>
          <a:lstStyle/>
          <a:p>
            <a:pPr marL="33337" marR="3464" indent="-25111">
              <a:lnSpc>
                <a:spcPts val="873"/>
              </a:lnSpc>
              <a:spcBef>
                <a:spcPts val="123"/>
              </a:spcBef>
            </a:pPr>
            <a:r>
              <a:rPr sz="750" dirty="0">
                <a:latin typeface="Times New Roman"/>
                <a:cs typeface="Times New Roman"/>
              </a:rPr>
              <a:t>Brida</a:t>
            </a:r>
            <a:r>
              <a:rPr sz="750" spc="-24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de</a:t>
            </a:r>
            <a:r>
              <a:rPr sz="750" spc="-14" dirty="0">
                <a:latin typeface="Times New Roman"/>
                <a:cs typeface="Times New Roman"/>
              </a:rPr>
              <a:t> </a:t>
            </a:r>
            <a:r>
              <a:rPr sz="750" spc="-3" dirty="0">
                <a:latin typeface="Times New Roman"/>
                <a:cs typeface="Times New Roman"/>
              </a:rPr>
              <a:t>fijación</a:t>
            </a:r>
            <a:r>
              <a:rPr sz="750" spc="-14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al </a:t>
            </a:r>
            <a:r>
              <a:rPr sz="750" spc="-177" dirty="0">
                <a:latin typeface="Times New Roman"/>
                <a:cs typeface="Times New Roman"/>
              </a:rPr>
              <a:t> </a:t>
            </a:r>
            <a:r>
              <a:rPr sz="750" spc="-3" dirty="0">
                <a:latin typeface="Times New Roman"/>
                <a:cs typeface="Times New Roman"/>
              </a:rPr>
              <a:t>cuerpo</a:t>
            </a:r>
            <a:r>
              <a:rPr sz="750" spc="-17" dirty="0">
                <a:latin typeface="Times New Roman"/>
                <a:cs typeface="Times New Roman"/>
              </a:rPr>
              <a:t> </a:t>
            </a:r>
            <a:r>
              <a:rPr sz="750" spc="-3" dirty="0">
                <a:latin typeface="Times New Roman"/>
                <a:cs typeface="Times New Roman"/>
              </a:rPr>
              <a:t>del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equipo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5"/>
          <p:cNvSpPr txBox="1"/>
          <p:nvPr/>
        </p:nvSpPr>
        <p:spPr>
          <a:xfrm>
            <a:off x="9423431" y="5698700"/>
            <a:ext cx="662853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latin typeface="Times New Roman"/>
                <a:cs typeface="Times New Roman"/>
              </a:rPr>
              <a:t>Fuente:</a:t>
            </a:r>
            <a:r>
              <a:rPr sz="545" spc="-17" dirty="0">
                <a:latin typeface="Times New Roman"/>
                <a:cs typeface="Times New Roman"/>
              </a:rPr>
              <a:t> </a:t>
            </a:r>
            <a:r>
              <a:rPr sz="545" spc="-3" dirty="0">
                <a:latin typeface="Times New Roman"/>
                <a:cs typeface="Times New Roman"/>
              </a:rPr>
              <a:t>Google</a:t>
            </a:r>
            <a:r>
              <a:rPr sz="545" spc="-14" dirty="0">
                <a:latin typeface="Times New Roman"/>
                <a:cs typeface="Times New Roman"/>
              </a:rPr>
              <a:t> </a:t>
            </a:r>
            <a:r>
              <a:rPr sz="545" spc="-3" dirty="0"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6182048" y="3763939"/>
            <a:ext cx="4287520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01781" marR="1959500" indent="-187031">
              <a:lnSpc>
                <a:spcPts val="859"/>
              </a:lnSpc>
            </a:pPr>
            <a:r>
              <a:rPr lang="en-US" sz="1227" dirty="0">
                <a:latin typeface="Times New Roman"/>
                <a:cs typeface="Times New Roman"/>
              </a:rPr>
              <a:t>Borne</a:t>
            </a:r>
            <a:r>
              <a:rPr lang="en-US" sz="1227" spc="-20" dirty="0">
                <a:latin typeface="Times New Roman"/>
                <a:cs typeface="Times New Roman"/>
              </a:rPr>
              <a:t> </a:t>
            </a:r>
            <a:r>
              <a:rPr lang="en-US" sz="1227" spc="-3" dirty="0">
                <a:latin typeface="Times New Roman"/>
                <a:cs typeface="Times New Roman"/>
              </a:rPr>
              <a:t>de</a:t>
            </a:r>
            <a:r>
              <a:rPr lang="en-US" sz="1227" spc="-17" dirty="0">
                <a:latin typeface="Times New Roman"/>
                <a:cs typeface="Times New Roman"/>
              </a:rPr>
              <a:t> </a:t>
            </a:r>
            <a:r>
              <a:rPr lang="en-US" sz="1227" spc="-3" dirty="0" err="1">
                <a:latin typeface="Times New Roman"/>
                <a:cs typeface="Times New Roman"/>
              </a:rPr>
              <a:t>conexión</a:t>
            </a:r>
            <a:r>
              <a:rPr lang="en-US" sz="1227" spc="-3" dirty="0">
                <a:latin typeface="Times New Roman"/>
                <a:cs typeface="Times New Roman"/>
              </a:rPr>
              <a:t> </a:t>
            </a:r>
            <a:r>
              <a:rPr lang="en-US" sz="1227" spc="-177" dirty="0">
                <a:latin typeface="Times New Roman"/>
                <a:cs typeface="Times New Roman"/>
              </a:rPr>
              <a:t> </a:t>
            </a:r>
            <a:r>
              <a:rPr lang="en-US" sz="1227" dirty="0">
                <a:latin typeface="Times New Roman"/>
                <a:cs typeface="Times New Roman"/>
              </a:rPr>
              <a:t>a</a:t>
            </a:r>
            <a:r>
              <a:rPr lang="en-US" sz="1227" spc="-7" dirty="0">
                <a:latin typeface="Times New Roman"/>
                <a:cs typeface="Times New Roman"/>
              </a:rPr>
              <a:t> </a:t>
            </a:r>
            <a:r>
              <a:rPr lang="en-US" sz="1227" dirty="0">
                <a:latin typeface="Times New Roman"/>
                <a:cs typeface="Times New Roman"/>
              </a:rPr>
              <a:t>la</a:t>
            </a:r>
            <a:r>
              <a:rPr lang="en-US" sz="1227" spc="-10" dirty="0">
                <a:latin typeface="Times New Roman"/>
                <a:cs typeface="Times New Roman"/>
              </a:rPr>
              <a:t> </a:t>
            </a:r>
            <a:r>
              <a:rPr lang="en-US" sz="1227" spc="-3" dirty="0" err="1">
                <a:latin typeface="Times New Roman"/>
                <a:cs typeface="Times New Roman"/>
              </a:rPr>
              <a:t>linea</a:t>
            </a:r>
            <a:endParaRPr lang="en-US" sz="1227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94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7"/>
            <a:ext cx="6754091" cy="4663864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algn="just">
              <a:lnSpc>
                <a:spcPts val="1964"/>
              </a:lnSpc>
            </a:pPr>
            <a:r>
              <a:rPr sz="1636" b="1" spc="-3" dirty="0">
                <a:cs typeface="Times New Roman"/>
              </a:rPr>
              <a:t>10.6</a:t>
            </a:r>
            <a:r>
              <a:rPr sz="1636" b="1" spc="262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Pararrayos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Línea</a:t>
            </a:r>
            <a:endParaRPr sz="1636" dirty="0">
              <a:cs typeface="Times New Roman"/>
            </a:endParaRPr>
          </a:p>
          <a:p>
            <a:pPr marL="260199" marR="4329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b="1" i="1" dirty="0">
                <a:cs typeface="Times New Roman"/>
              </a:rPr>
              <a:t>Pararrayos de </a:t>
            </a:r>
            <a:r>
              <a:rPr sz="1636" b="1" i="1" spc="-3" dirty="0">
                <a:cs typeface="Times New Roman"/>
              </a:rPr>
              <a:t>Línea (surge arresters) </a:t>
            </a:r>
            <a:r>
              <a:rPr sz="1636" spc="-3" dirty="0">
                <a:cs typeface="Times New Roman"/>
              </a:rPr>
              <a:t>son </a:t>
            </a:r>
            <a:r>
              <a:rPr sz="1636" dirty="0">
                <a:cs typeface="Times New Roman"/>
              </a:rPr>
              <a:t>dispositivos </a:t>
            </a:r>
            <a:r>
              <a:rPr sz="1636" spc="-3" dirty="0">
                <a:cs typeface="Times New Roman"/>
              </a:rPr>
              <a:t>diseñados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construidos </a:t>
            </a:r>
            <a:r>
              <a:rPr sz="1636" dirty="0">
                <a:cs typeface="Times New Roman"/>
              </a:rPr>
              <a:t>para 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descargar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las</a:t>
            </a:r>
            <a:r>
              <a:rPr sz="1636" b="1" i="1" u="sng" spc="6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sobretensiones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producidas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por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causas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internas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o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externas</a:t>
            </a:r>
            <a:r>
              <a:rPr sz="1636" b="1" i="1" u="sng" spc="6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 </a:t>
            </a:r>
            <a:r>
              <a:rPr sz="1636" spc="-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 cual</a:t>
            </a:r>
            <a:r>
              <a:rPr sz="1636" dirty="0">
                <a:cs typeface="Times New Roman"/>
              </a:rPr>
              <a:t> protegen.</a:t>
            </a:r>
          </a:p>
          <a:p>
            <a:pPr marL="260199" algn="just">
              <a:lnSpc>
                <a:spcPts val="1964"/>
              </a:lnSpc>
              <a:spcBef>
                <a:spcPts val="99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pararrayos</a:t>
            </a:r>
            <a:r>
              <a:rPr sz="1636" b="1" i="1" spc="7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 </a:t>
            </a:r>
            <a:r>
              <a:rPr sz="1636" b="1" i="1" spc="-3" dirty="0">
                <a:cs typeface="Times New Roman"/>
              </a:rPr>
              <a:t>línea</a:t>
            </a:r>
            <a:r>
              <a:rPr sz="1636" b="1" i="1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deben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cumplir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siguiente:</a:t>
            </a:r>
            <a:endParaRPr sz="1636" dirty="0">
              <a:cs typeface="Times New Roman"/>
            </a:endParaRPr>
          </a:p>
          <a:p>
            <a:pPr marL="571918" marR="4329" indent="-155859" algn="just">
              <a:lnSpc>
                <a:spcPts val="1964"/>
              </a:lnSpc>
              <a:spcBef>
                <a:spcPts val="7"/>
              </a:spcBef>
              <a:buAutoNum type="alphaUcPeriod"/>
              <a:tabLst>
                <a:tab pos="572350" algn="l"/>
              </a:tabLst>
            </a:pPr>
            <a:r>
              <a:rPr sz="1636" spc="-7" dirty="0">
                <a:cs typeface="Times New Roman"/>
              </a:rPr>
              <a:t>La</a:t>
            </a:r>
            <a:r>
              <a:rPr sz="1636" spc="116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tensión</a:t>
            </a:r>
            <a:r>
              <a:rPr sz="1636" b="1" i="1" u="sng" spc="11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11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irrupción</a:t>
            </a:r>
            <a:r>
              <a:rPr sz="1636" b="1" i="1" u="sng" spc="13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del</a:t>
            </a:r>
            <a:r>
              <a:rPr sz="1636" b="1" i="1" u="sng" spc="126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pararrayos</a:t>
            </a:r>
            <a:r>
              <a:rPr sz="1636" b="1" i="1" u="sng" spc="11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11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línea</a:t>
            </a:r>
            <a:r>
              <a:rPr sz="1636" b="1" i="1" u="sng" spc="11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debe</a:t>
            </a:r>
            <a:r>
              <a:rPr sz="1636" b="1" i="1" u="sng" spc="11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ser</a:t>
            </a:r>
            <a:r>
              <a:rPr sz="1636" b="1" i="1" u="sng" spc="10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inferior</a:t>
            </a:r>
            <a:r>
              <a:rPr sz="1636" b="1" i="1" u="sng" spc="11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10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12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tensión</a:t>
            </a:r>
            <a:r>
              <a:rPr sz="1636" b="1" i="1" u="sng" spc="11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arqueo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-3" dirty="0">
                <a:cs typeface="Times New Roman"/>
              </a:rPr>
              <a:t> los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aisladores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línea</a:t>
            </a:r>
            <a:r>
              <a:rPr sz="1636" spc="-3" dirty="0">
                <a:cs typeface="Times New Roman"/>
              </a:rPr>
              <a:t> protegida.</a:t>
            </a:r>
            <a:endParaRPr sz="1636" dirty="0">
              <a:cs typeface="Times New Roman"/>
            </a:endParaRPr>
          </a:p>
          <a:p>
            <a:pPr marL="571918" marR="3464" indent="-155859" algn="just">
              <a:lnSpc>
                <a:spcPts val="1964"/>
              </a:lnSpc>
              <a:buAutoNum type="alphaUcPeriod"/>
              <a:tabLst>
                <a:tab pos="572350" algn="l"/>
              </a:tabLst>
            </a:pPr>
            <a:r>
              <a:rPr sz="1636" spc="-7" dirty="0">
                <a:cs typeface="Times New Roman"/>
              </a:rPr>
              <a:t>La</a:t>
            </a:r>
            <a:r>
              <a:rPr sz="1636" spc="65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capacidad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poder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derivativo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75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pararrayos</a:t>
            </a:r>
            <a:r>
              <a:rPr sz="1636" b="1" i="1" spc="58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58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línea</a:t>
            </a:r>
            <a:r>
              <a:rPr sz="1636" b="1" i="1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debe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ser</a:t>
            </a:r>
            <a:r>
              <a:rPr sz="1636" spc="65" dirty="0">
                <a:cs typeface="Times New Roman"/>
              </a:rPr>
              <a:t> </a:t>
            </a:r>
            <a:r>
              <a:rPr sz="1636" b="1" u="sng" spc="-3" dirty="0">
                <a:cs typeface="Times New Roman"/>
              </a:rPr>
              <a:t>alta</a:t>
            </a:r>
            <a:r>
              <a:rPr sz="1636" spc="-3" dirty="0">
                <a:cs typeface="Times New Roman"/>
              </a:rPr>
              <a:t>;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lo </a:t>
            </a:r>
            <a:r>
              <a:rPr sz="1636" spc="-3" dirty="0">
                <a:cs typeface="Times New Roman"/>
              </a:rPr>
              <a:t>cual</a:t>
            </a:r>
            <a:r>
              <a:rPr sz="1636" dirty="0">
                <a:cs typeface="Times New Roman"/>
              </a:rPr>
              <a:t> la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caída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tensión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mismo </a:t>
            </a:r>
            <a:r>
              <a:rPr sz="1636" spc="-3" dirty="0">
                <a:cs typeface="Times New Roman"/>
              </a:rPr>
              <a:t>debe ser</a:t>
            </a:r>
            <a:r>
              <a:rPr sz="1636" spc="-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muy</a:t>
            </a:r>
            <a:r>
              <a:rPr sz="1636" spc="-1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pequeña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571918" indent="-156292" algn="just">
              <a:lnSpc>
                <a:spcPts val="1964"/>
              </a:lnSpc>
              <a:spcBef>
                <a:spcPts val="109"/>
              </a:spcBef>
              <a:buAutoNum type="alphaUcPeriod"/>
              <a:tabLst>
                <a:tab pos="572350" algn="l"/>
              </a:tabLst>
            </a:pPr>
            <a:r>
              <a:rPr sz="1636" spc="-3" dirty="0">
                <a:cs typeface="Times New Roman"/>
              </a:rPr>
              <a:t>Poder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extinción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-1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capacidad térmica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10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pararrayos de</a:t>
            </a:r>
            <a:r>
              <a:rPr sz="1636" b="1" i="1" spc="-10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línea</a:t>
            </a:r>
            <a:r>
              <a:rPr sz="1636" dirty="0">
                <a:cs typeface="Times New Roman"/>
              </a:rPr>
              <a:t>, muy</a:t>
            </a:r>
            <a:r>
              <a:rPr sz="1636" spc="-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grandes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571918" marR="5195" indent="-155859" algn="just">
              <a:lnSpc>
                <a:spcPts val="1964"/>
              </a:lnSpc>
              <a:buAutoNum type="alphaUcPeriod"/>
              <a:tabLst>
                <a:tab pos="572350" algn="l"/>
              </a:tabLst>
            </a:pPr>
            <a:r>
              <a:rPr sz="1636" spc="-7" dirty="0">
                <a:cs typeface="Times New Roman"/>
              </a:rPr>
              <a:t>La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ionización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4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explosor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34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pararrayos</a:t>
            </a:r>
            <a:r>
              <a:rPr sz="1636" b="1" i="1" spc="37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24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línea</a:t>
            </a:r>
            <a:r>
              <a:rPr sz="1636" b="1" i="1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debe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ser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muy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débil,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3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no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restablezca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arco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luego</a:t>
            </a:r>
            <a:r>
              <a:rPr sz="1636" spc="24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extinguido,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ante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presencia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tensión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</a:p>
          <a:p>
            <a:pPr marL="571918" algn="just">
              <a:lnSpc>
                <a:spcPts val="1964"/>
              </a:lnSpc>
              <a:spcBef>
                <a:spcPts val="99"/>
              </a:spcBef>
            </a:pPr>
            <a:r>
              <a:rPr sz="1636" spc="-3" dirty="0">
                <a:cs typeface="Times New Roman"/>
              </a:rPr>
              <a:t>servicio.</a:t>
            </a:r>
            <a:endParaRPr sz="1636" dirty="0">
              <a:cs typeface="Times New Roman"/>
            </a:endParaRPr>
          </a:p>
          <a:p>
            <a:pPr marL="260199" marR="6061" algn="just">
              <a:lnSpc>
                <a:spcPts val="1964"/>
              </a:lnSpc>
              <a:spcBef>
                <a:spcPts val="7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1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10.20</a:t>
            </a:r>
            <a:r>
              <a:rPr sz="1636" spc="10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11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esquema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0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componentes</a:t>
            </a:r>
            <a:r>
              <a:rPr sz="1636" spc="10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pararrayos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típico: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0727" y="489978"/>
            <a:ext cx="4052455" cy="40300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2954" y="5110721"/>
            <a:ext cx="11585864" cy="1121921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marR="3464" algn="just">
              <a:lnSpc>
                <a:spcPct val="110500"/>
              </a:lnSpc>
            </a:pPr>
            <a:r>
              <a:rPr sz="1636" dirty="0">
                <a:cs typeface="Times New Roman"/>
              </a:rPr>
              <a:t>Como </a:t>
            </a:r>
            <a:r>
              <a:rPr sz="1636" spc="-3" dirty="0">
                <a:cs typeface="Times New Roman"/>
              </a:rPr>
              <a:t>se puede </a:t>
            </a:r>
            <a:r>
              <a:rPr sz="1636" dirty="0">
                <a:cs typeface="Times New Roman"/>
              </a:rPr>
              <a:t>observar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figura, el </a:t>
            </a:r>
            <a:r>
              <a:rPr sz="1636" b="1" i="1" dirty="0">
                <a:cs typeface="Times New Roman"/>
              </a:rPr>
              <a:t>pararrayos de </a:t>
            </a:r>
            <a:r>
              <a:rPr sz="1636" b="1" i="1" spc="-3" dirty="0">
                <a:cs typeface="Times New Roman"/>
              </a:rPr>
              <a:t>válvula </a:t>
            </a:r>
            <a:r>
              <a:rPr sz="1636" spc="-3" dirty="0">
                <a:cs typeface="Times New Roman"/>
              </a:rPr>
              <a:t>está </a:t>
            </a:r>
            <a:r>
              <a:rPr sz="1636" dirty="0">
                <a:cs typeface="Times New Roman"/>
              </a:rPr>
              <a:t>constituido por un 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elemento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entre-hierro capaz </a:t>
            </a:r>
            <a:r>
              <a:rPr sz="1636" b="1" i="1" u="sng" dirty="0">
                <a:cs typeface="Times New Roman"/>
              </a:rPr>
              <a:t>de soportar la tensión </a:t>
            </a:r>
            <a:r>
              <a:rPr sz="1636" b="1" i="1" u="sng" spc="-3" dirty="0">
                <a:cs typeface="Times New Roman"/>
              </a:rPr>
              <a:t>nominal </a:t>
            </a:r>
            <a:r>
              <a:rPr sz="1636" b="1" i="1" u="sng" dirty="0">
                <a:cs typeface="Times New Roman"/>
              </a:rPr>
              <a:t>o de servicio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línea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protegida.</a:t>
            </a:r>
            <a:r>
              <a:rPr sz="1636" dirty="0">
                <a:cs typeface="Times New Roman"/>
              </a:rPr>
              <a:t> Este </a:t>
            </a:r>
            <a:r>
              <a:rPr sz="1636" spc="-3" dirty="0">
                <a:cs typeface="Times New Roman"/>
              </a:rPr>
              <a:t>elemento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3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explosor.</a:t>
            </a:r>
            <a:endParaRPr sz="1636" dirty="0">
              <a:cs typeface="Times New Roman"/>
            </a:endParaRPr>
          </a:p>
          <a:p>
            <a:pPr marL="8659" marR="3896" algn="just">
              <a:lnSpc>
                <a:spcPct val="110000"/>
              </a:lnSpc>
            </a:pPr>
            <a:r>
              <a:rPr sz="1636" spc="-3" dirty="0">
                <a:cs typeface="Times New Roman"/>
              </a:rPr>
              <a:t>Además, está formado </a:t>
            </a:r>
            <a:r>
              <a:rPr sz="1636" dirty="0">
                <a:cs typeface="Times New Roman"/>
              </a:rPr>
              <a:t>por un </a:t>
            </a:r>
            <a:r>
              <a:rPr sz="1636" spc="-3" dirty="0">
                <a:cs typeface="Times New Roman"/>
              </a:rPr>
              <a:t>elemento </a:t>
            </a:r>
            <a:r>
              <a:rPr sz="1636" dirty="0">
                <a:cs typeface="Times New Roman"/>
              </a:rPr>
              <a:t>de válvula </a:t>
            </a:r>
            <a:r>
              <a:rPr sz="1636" spc="-3" dirty="0">
                <a:cs typeface="Times New Roman"/>
              </a:rPr>
              <a:t>conformado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discos </a:t>
            </a:r>
            <a:r>
              <a:rPr sz="1636" dirty="0">
                <a:cs typeface="Times New Roman"/>
              </a:rPr>
              <a:t>redondos </a:t>
            </a:r>
            <a:r>
              <a:rPr sz="1636" spc="-3" dirty="0">
                <a:cs typeface="Times New Roman"/>
              </a:rPr>
              <a:t>porosos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cristales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refractarios.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Estos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elementos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están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altamente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comprimidos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con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sus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superficies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recubiertas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cobre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hacerlas </a:t>
            </a:r>
            <a:r>
              <a:rPr sz="1636" dirty="0">
                <a:cs typeface="Times New Roman"/>
              </a:rPr>
              <a:t>más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conductoras.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355553" y="4754777"/>
            <a:ext cx="3280130" cy="2811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399"/>
              </a:spcBef>
            </a:pPr>
            <a:r>
              <a:rPr lang="es-ES" sz="1227" b="1" dirty="0">
                <a:cs typeface="Times New Roman"/>
              </a:rPr>
              <a:t>Figura 10.20: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Componentes</a:t>
            </a:r>
            <a:r>
              <a:rPr lang="es-ES" sz="1227" b="1" spc="-7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pararrayos</a:t>
            </a:r>
            <a:r>
              <a:rPr lang="es-ES" sz="1227" b="1" dirty="0">
                <a:cs typeface="Times New Roman"/>
              </a:rPr>
              <a:t> de</a:t>
            </a:r>
            <a:r>
              <a:rPr lang="es-ES" sz="1227" b="1" spc="3" dirty="0">
                <a:cs typeface="Times New Roman"/>
              </a:rPr>
              <a:t> </a:t>
            </a:r>
            <a:r>
              <a:rPr lang="es-ES" sz="1227" b="1" spc="-3" dirty="0">
                <a:cs typeface="Times New Roman"/>
              </a:rPr>
              <a:t>línea.</a:t>
            </a:r>
            <a:endParaRPr lang="es-ES" sz="1227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582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092" y="292679"/>
            <a:ext cx="5559136" cy="6613116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0" lvl="1" algn="just">
              <a:lnSpc>
                <a:spcPts val="1964"/>
              </a:lnSpc>
              <a:buAutoNum type="arabicPeriod" startAt="7"/>
            </a:pPr>
            <a:r>
              <a:rPr lang="es-ES" sz="1636" b="1" spc="-3" dirty="0">
                <a:cs typeface="Times New Roman"/>
              </a:rPr>
              <a:t>        </a:t>
            </a:r>
            <a:r>
              <a:rPr sz="1636" b="1" spc="-3" dirty="0" err="1">
                <a:cs typeface="Times New Roman"/>
              </a:rPr>
              <a:t>Interruptores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Potencia</a:t>
            </a:r>
            <a:endParaRPr lang="es-ES" sz="1636" b="1" spc="-3" dirty="0">
              <a:cs typeface="Times New Roman"/>
            </a:endParaRPr>
          </a:p>
          <a:p>
            <a:pPr marL="0" lvl="1" algn="just">
              <a:lnSpc>
                <a:spcPts val="1964"/>
              </a:lnSpc>
              <a:buAutoNum type="arabicPeriod" startAt="7"/>
            </a:pPr>
            <a:endParaRPr sz="1636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Interruptores</a:t>
            </a:r>
            <a:r>
              <a:rPr sz="1636" b="1" i="1" dirty="0">
                <a:cs typeface="Times New Roman"/>
              </a:rPr>
              <a:t> de</a:t>
            </a:r>
            <a:r>
              <a:rPr sz="1636" b="1" i="1" spc="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Potencia</a:t>
            </a:r>
            <a:r>
              <a:rPr sz="1636" dirty="0">
                <a:cs typeface="Times New Roman"/>
              </a:rPr>
              <a:t>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conocidos</a:t>
            </a:r>
            <a:r>
              <a:rPr sz="1636" dirty="0">
                <a:cs typeface="Times New Roman"/>
              </a:rPr>
              <a:t> también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como</a:t>
            </a:r>
            <a:r>
              <a:rPr sz="1636" dirty="0">
                <a:cs typeface="Times New Roman"/>
              </a:rPr>
              <a:t> </a:t>
            </a:r>
            <a:r>
              <a:rPr lang="en-US" sz="1636" b="1" i="1" spc="-3" dirty="0" err="1">
                <a:cs typeface="Times New Roman"/>
              </a:rPr>
              <a:t>interruptor</a:t>
            </a:r>
            <a:r>
              <a:rPr sz="1636" b="1" i="1" spc="-3" dirty="0" err="1">
                <a:cs typeface="Times New Roman"/>
              </a:rPr>
              <a:t>es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equipos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diseñados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construidos para </a:t>
            </a:r>
            <a:r>
              <a:rPr sz="1636" dirty="0">
                <a:cs typeface="Times New Roman"/>
              </a:rPr>
              <a:t>que sean </a:t>
            </a:r>
            <a:r>
              <a:rPr sz="1636" spc="-3" dirty="0">
                <a:cs typeface="Times New Roman"/>
              </a:rPr>
              <a:t>capaces </a:t>
            </a:r>
            <a:r>
              <a:rPr sz="1636" spc="3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interrumpir </a:t>
            </a:r>
            <a:r>
              <a:rPr sz="1636" b="1" i="1" u="sng" dirty="0">
                <a:cs typeface="Times New Roman"/>
              </a:rPr>
              <a:t>o </a:t>
            </a:r>
            <a:r>
              <a:rPr sz="1636" b="1" i="1" u="sng" spc="-3" dirty="0">
                <a:cs typeface="Times New Roman"/>
              </a:rPr>
              <a:t>conectar circuitos bajo </a:t>
            </a:r>
            <a:r>
              <a:rPr sz="1636" b="1" i="1" u="sng" dirty="0">
                <a:cs typeface="Times New Roman"/>
              </a:rPr>
              <a:t>la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condición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carga</a:t>
            </a:r>
            <a:r>
              <a:rPr sz="1636" spc="-3" dirty="0">
                <a:cs typeface="Times New Roman"/>
              </a:rPr>
              <a:t>. </a:t>
            </a:r>
            <a:r>
              <a:rPr sz="1636" dirty="0">
                <a:cs typeface="Times New Roman"/>
              </a:rPr>
              <a:t>Esta </a:t>
            </a:r>
            <a:r>
              <a:rPr sz="1636" spc="-3" dirty="0">
                <a:cs typeface="Times New Roman"/>
              </a:rPr>
              <a:t>operación se puede </a:t>
            </a:r>
            <a:r>
              <a:rPr sz="1636" dirty="0">
                <a:cs typeface="Times New Roman"/>
              </a:rPr>
              <a:t>realizar a </a:t>
            </a:r>
            <a:r>
              <a:rPr sz="1636" spc="-3" dirty="0">
                <a:cs typeface="Times New Roman"/>
              </a:rPr>
              <a:t>voluntad </a:t>
            </a:r>
            <a:r>
              <a:rPr sz="1636" dirty="0">
                <a:cs typeface="Times New Roman"/>
              </a:rPr>
              <a:t>o </a:t>
            </a:r>
            <a:r>
              <a:rPr sz="1636" spc="-3" dirty="0">
                <a:cs typeface="Times New Roman"/>
              </a:rPr>
              <a:t>automáticamente, </a:t>
            </a:r>
            <a:r>
              <a:rPr sz="1636" dirty="0">
                <a:cs typeface="Times New Roman"/>
              </a:rPr>
              <a:t>para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proteger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equipo o </a:t>
            </a:r>
            <a:r>
              <a:rPr sz="1636" spc="-3" dirty="0">
                <a:cs typeface="Times New Roman"/>
              </a:rPr>
              <a:t>sistema </a:t>
            </a:r>
            <a:r>
              <a:rPr sz="1636" dirty="0">
                <a:cs typeface="Times New Roman"/>
              </a:rPr>
              <a:t>que</a:t>
            </a:r>
            <a:r>
              <a:rPr sz="1636" spc="-3" dirty="0">
                <a:cs typeface="Times New Roman"/>
              </a:rPr>
              <a:t> se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considere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contra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falla</a:t>
            </a:r>
            <a:r>
              <a:rPr sz="1636" spc="-3" dirty="0">
                <a:cs typeface="Times New Roman"/>
              </a:rPr>
              <a:t> en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mismo</a:t>
            </a:r>
            <a:r>
              <a:rPr sz="1636" dirty="0">
                <a:cs typeface="Times New Roman"/>
              </a:rPr>
              <a:t>.</a:t>
            </a:r>
            <a:endParaRPr lang="es-ES" sz="1636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44"/>
              </a:spcBef>
            </a:pPr>
            <a:endParaRPr sz="1636" dirty="0">
              <a:cs typeface="Times New Roman"/>
            </a:endParaRPr>
          </a:p>
          <a:p>
            <a:pPr marR="4329" algn="just">
              <a:lnSpc>
                <a:spcPts val="1964"/>
              </a:lnSpc>
              <a:spcBef>
                <a:spcPts val="7"/>
              </a:spcBef>
            </a:pP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iniciarse</a:t>
            </a:r>
            <a:r>
              <a:rPr sz="1636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la </a:t>
            </a:r>
            <a:r>
              <a:rPr sz="1636" b="1" i="1" u="sng" dirty="0">
                <a:cs typeface="Times New Roman"/>
              </a:rPr>
              <a:t>interrupción o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cierre</a:t>
            </a:r>
            <a:r>
              <a:rPr sz="1636" b="1" i="1" u="sng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interruptor,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forma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contactos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del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mismo un </a:t>
            </a:r>
            <a:r>
              <a:rPr sz="1636" b="1" i="1" u="sng" spc="-3" dirty="0">
                <a:cs typeface="Times New Roman"/>
              </a:rPr>
              <a:t>arco cuya magnitud depende </a:t>
            </a:r>
            <a:r>
              <a:rPr sz="1636" b="1" i="1" u="sng" dirty="0">
                <a:cs typeface="Times New Roman"/>
              </a:rPr>
              <a:t>de la tensión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operación del interruptor, </a:t>
            </a:r>
            <a:r>
              <a:rPr sz="1636" dirty="0">
                <a:cs typeface="Times New Roman"/>
              </a:rPr>
              <a:t>de la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potencia transmitida </a:t>
            </a:r>
            <a:r>
              <a:rPr sz="1636" dirty="0">
                <a:cs typeface="Times New Roman"/>
              </a:rPr>
              <a:t>y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la distancia entre dichos </a:t>
            </a:r>
            <a:r>
              <a:rPr sz="1636" spc="-3" dirty="0">
                <a:cs typeface="Times New Roman"/>
              </a:rPr>
              <a:t>contactos.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interruptores </a:t>
            </a:r>
            <a:r>
              <a:rPr sz="1636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alta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potencia se hace </a:t>
            </a:r>
            <a:r>
              <a:rPr sz="1636" b="1" i="1" u="sng" dirty="0">
                <a:cs typeface="Times New Roman"/>
              </a:rPr>
              <a:t>necesario </a:t>
            </a:r>
            <a:r>
              <a:rPr sz="1636" b="1" i="1" u="sng" spc="-3" dirty="0">
                <a:cs typeface="Times New Roman"/>
              </a:rPr>
              <a:t>atenuar el efecto </a:t>
            </a:r>
            <a:r>
              <a:rPr sz="1636" b="1" i="1" u="sng" dirty="0">
                <a:cs typeface="Times New Roman"/>
              </a:rPr>
              <a:t>de dicho </a:t>
            </a:r>
            <a:r>
              <a:rPr sz="1636" b="1" i="1" u="sng" spc="-3" dirty="0">
                <a:cs typeface="Times New Roman"/>
              </a:rPr>
              <a:t>arco</a:t>
            </a:r>
            <a:r>
              <a:rPr sz="1636" spc="-3" dirty="0">
                <a:cs typeface="Times New Roman"/>
              </a:rPr>
              <a:t>, para así evitar el deterioro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caras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contactos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dichos </a:t>
            </a:r>
            <a:r>
              <a:rPr sz="1636" spc="-3" dirty="0">
                <a:cs typeface="Times New Roman"/>
              </a:rPr>
              <a:t>interruptores.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marL="0" lvl="1" algn="just">
              <a:lnSpc>
                <a:spcPts val="1964"/>
              </a:lnSpc>
              <a:spcBef>
                <a:spcPts val="580"/>
              </a:spcBef>
              <a:buAutoNum type="arabicPeriod" startAt="8"/>
            </a:pPr>
            <a:r>
              <a:rPr sz="1636" b="1" spc="-3" dirty="0">
                <a:cs typeface="Times New Roman"/>
              </a:rPr>
              <a:t>Clasificación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los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Potencia</a:t>
            </a:r>
            <a:endParaRPr lang="es-ES" sz="1636" b="1" spc="-3" dirty="0">
              <a:cs typeface="Times New Roman"/>
            </a:endParaRPr>
          </a:p>
          <a:p>
            <a:pPr marL="0" lvl="1" algn="just">
              <a:lnSpc>
                <a:spcPts val="1964"/>
              </a:lnSpc>
              <a:spcBef>
                <a:spcPts val="580"/>
              </a:spcBef>
              <a:buAutoNum type="arabicPeriod" startAt="8"/>
            </a:pPr>
            <a:endParaRPr sz="1636" dirty="0">
              <a:cs typeface="Times New Roman"/>
            </a:endParaRPr>
          </a:p>
          <a:p>
            <a:pPr marR="5195" algn="just">
              <a:lnSpc>
                <a:spcPts val="1964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interruptores</a:t>
            </a:r>
            <a:r>
              <a:rPr sz="1636" spc="61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potencia,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dependiendo</a:t>
            </a:r>
            <a:r>
              <a:rPr sz="1636" spc="61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tecnología,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clasifica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como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indica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continuación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L="1039063" lvl="4" indent="-415625" algn="just">
              <a:lnSpc>
                <a:spcPts val="1964"/>
              </a:lnSpc>
              <a:spcBef>
                <a:spcPts val="95"/>
              </a:spcBef>
              <a:buAutoNum type="arabicPeriod"/>
            </a:pPr>
            <a:r>
              <a:rPr sz="1636" b="1" spc="-3" dirty="0" err="1">
                <a:cs typeface="Times New Roman"/>
              </a:rPr>
              <a:t>Interruptores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al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Vacío.</a:t>
            </a:r>
          </a:p>
          <a:p>
            <a:pPr marL="1039063" lvl="4" indent="-415625" algn="just">
              <a:lnSpc>
                <a:spcPts val="1964"/>
              </a:lnSpc>
              <a:spcBef>
                <a:spcPts val="99"/>
              </a:spcBef>
              <a:buAutoNum type="arabicPeriod"/>
            </a:pPr>
            <a:r>
              <a:rPr sz="1636" b="1" spc="-3" dirty="0">
                <a:cs typeface="Times New Roman"/>
              </a:rPr>
              <a:t>Interruptores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en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Aceite.</a:t>
            </a:r>
            <a:endParaRPr sz="1636" b="1" dirty="0">
              <a:cs typeface="Times New Roman"/>
            </a:endParaRPr>
          </a:p>
          <a:p>
            <a:pPr marL="1039063" lvl="4" indent="-415625" algn="just">
              <a:lnSpc>
                <a:spcPts val="1964"/>
              </a:lnSpc>
              <a:spcBef>
                <a:spcPts val="106"/>
              </a:spcBef>
              <a:buAutoNum type="arabicPeriod"/>
            </a:pPr>
            <a:r>
              <a:rPr sz="1636" b="1" spc="-3" dirty="0">
                <a:cs typeface="Times New Roman"/>
              </a:rPr>
              <a:t>Interruptores</a:t>
            </a:r>
            <a:r>
              <a:rPr sz="1636" b="1" dirty="0">
                <a:cs typeface="Times New Roman"/>
              </a:rPr>
              <a:t> en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Hexafluoruro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Azufre.</a:t>
            </a:r>
            <a:endParaRPr sz="1636" b="1" dirty="0">
              <a:cs typeface="Times New Roman"/>
            </a:endParaRPr>
          </a:p>
          <a:p>
            <a:pPr marL="0" lvl="2">
              <a:lnSpc>
                <a:spcPts val="1964"/>
              </a:lnSpc>
              <a:spcBef>
                <a:spcPts val="20"/>
              </a:spcBef>
              <a:buFont typeface="Times New Roman"/>
              <a:buAutoNum type="arabicPeriod"/>
            </a:pPr>
            <a:endParaRPr sz="1636" dirty="0">
              <a:cs typeface="Times New Roman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992091" y="292679"/>
            <a:ext cx="6096000" cy="60042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algn="just">
              <a:lnSpc>
                <a:spcPts val="1964"/>
              </a:lnSpc>
              <a:spcBef>
                <a:spcPts val="3"/>
              </a:spcBef>
              <a:buAutoNum type="arabicPeriod" startAt="9"/>
            </a:pPr>
            <a:r>
              <a:rPr lang="es-ES" sz="1636" b="1" spc="-3" dirty="0">
                <a:cs typeface="Times New Roman"/>
              </a:rPr>
              <a:t>Interruptores 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Potencia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al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Vacío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(VCB)</a:t>
            </a:r>
          </a:p>
          <a:p>
            <a:pPr marL="0" lvl="1" algn="just">
              <a:lnSpc>
                <a:spcPts val="1964"/>
              </a:lnSpc>
              <a:spcBef>
                <a:spcPts val="3"/>
              </a:spcBef>
              <a:buAutoNum type="arabicPeriod" startAt="9"/>
            </a:pPr>
            <a:endParaRPr lang="es-ES" sz="1636" dirty="0">
              <a:cs typeface="Times New Roman"/>
            </a:endParaRPr>
          </a:p>
          <a:p>
            <a:pPr marR="3464" algn="just">
              <a:lnSpc>
                <a:spcPts val="1964"/>
              </a:lnSpc>
              <a:spcBef>
                <a:spcPts val="41"/>
              </a:spcBef>
            </a:pPr>
            <a:r>
              <a:rPr lang="es-ES" sz="1636" spc="-7" dirty="0">
                <a:cs typeface="Times New Roman"/>
              </a:rPr>
              <a:t>Los </a:t>
            </a:r>
            <a:r>
              <a:rPr lang="es-ES" sz="1636" b="1" i="1" spc="-3" dirty="0">
                <a:cs typeface="Times New Roman"/>
              </a:rPr>
              <a:t>Interruptores </a:t>
            </a:r>
            <a:r>
              <a:rPr lang="es-ES" sz="1636" b="1" i="1" dirty="0">
                <a:cs typeface="Times New Roman"/>
              </a:rPr>
              <a:t>de Potencia al </a:t>
            </a:r>
            <a:r>
              <a:rPr lang="es-ES" sz="1636" b="1" i="1" spc="-7" dirty="0">
                <a:cs typeface="Times New Roman"/>
              </a:rPr>
              <a:t>Vacío </a:t>
            </a:r>
            <a:r>
              <a:rPr lang="es-ES" sz="1636" b="1" i="1" spc="-3" dirty="0">
                <a:cs typeface="Times New Roman"/>
              </a:rPr>
              <a:t>(“</a:t>
            </a:r>
            <a:r>
              <a:rPr lang="es-ES" sz="1636" b="1" i="1" spc="-3" dirty="0" err="1">
                <a:cs typeface="Times New Roman"/>
              </a:rPr>
              <a:t>Vacuum</a:t>
            </a:r>
            <a:r>
              <a:rPr lang="es-ES" sz="1636" b="1" i="1" spc="-3" dirty="0">
                <a:cs typeface="Times New Roman"/>
              </a:rPr>
              <a:t> </a:t>
            </a:r>
            <a:r>
              <a:rPr lang="es-ES" sz="1636" b="1" i="1" spc="-3" dirty="0" err="1">
                <a:cs typeface="Times New Roman"/>
              </a:rPr>
              <a:t>Circuit</a:t>
            </a:r>
            <a:r>
              <a:rPr lang="es-ES" sz="1636" b="1" i="1" spc="-3" dirty="0">
                <a:cs typeface="Times New Roman"/>
              </a:rPr>
              <a:t> </a:t>
            </a:r>
            <a:r>
              <a:rPr lang="es-ES" sz="1636" b="1" i="1" spc="-3" dirty="0" err="1">
                <a:cs typeface="Times New Roman"/>
              </a:rPr>
              <a:t>Breakers</a:t>
            </a:r>
            <a:r>
              <a:rPr lang="es-ES" sz="1636" b="1" i="1" spc="-3" dirty="0">
                <a:cs typeface="Times New Roman"/>
              </a:rPr>
              <a:t>”) </a:t>
            </a:r>
            <a:r>
              <a:rPr lang="es-ES" sz="1636" spc="-3" dirty="0">
                <a:cs typeface="Times New Roman"/>
              </a:rPr>
              <a:t>son interruptores </a:t>
            </a:r>
            <a:r>
              <a:rPr lang="es-ES" sz="1636" dirty="0">
                <a:cs typeface="Times New Roman"/>
              </a:rPr>
              <a:t> utilizados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para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proteger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circuitos</a:t>
            </a:r>
            <a:r>
              <a:rPr lang="es-ES" sz="1636" dirty="0">
                <a:cs typeface="Times New Roman"/>
              </a:rPr>
              <a:t> 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media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y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alta</a:t>
            </a:r>
            <a:r>
              <a:rPr lang="es-ES" sz="1636" b="1" i="1" u="sng" dirty="0">
                <a:cs typeface="Times New Roman"/>
              </a:rPr>
              <a:t> tensión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contra</a:t>
            </a:r>
            <a:r>
              <a:rPr lang="es-ES" sz="1636" dirty="0">
                <a:cs typeface="Times New Roman"/>
              </a:rPr>
              <a:t> situaciones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eléctricas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peligrosas, tales </a:t>
            </a:r>
            <a:r>
              <a:rPr lang="es-ES" sz="1636" dirty="0">
                <a:cs typeface="Times New Roman"/>
              </a:rPr>
              <a:t>como </a:t>
            </a:r>
            <a:r>
              <a:rPr lang="es-ES" sz="1636" spc="-3" dirty="0">
                <a:cs typeface="Times New Roman"/>
              </a:rPr>
              <a:t>cortocircuitos </a:t>
            </a:r>
            <a:r>
              <a:rPr lang="es-ES" sz="1636" dirty="0">
                <a:cs typeface="Times New Roman"/>
              </a:rPr>
              <a:t>y </a:t>
            </a:r>
            <a:r>
              <a:rPr lang="es-ES" sz="1636" spc="-3" dirty="0">
                <a:cs typeface="Times New Roman"/>
              </a:rPr>
              <a:t>fallas a tierras. </a:t>
            </a:r>
            <a:r>
              <a:rPr lang="es-ES" sz="1636" spc="-10" dirty="0">
                <a:cs typeface="Times New Roman"/>
              </a:rPr>
              <a:t>Los </a:t>
            </a:r>
            <a:r>
              <a:rPr lang="es-ES" sz="1636" b="1" i="1" dirty="0">
                <a:cs typeface="Times New Roman"/>
              </a:rPr>
              <a:t>interruptores de potencia al </a:t>
            </a:r>
            <a:r>
              <a:rPr lang="es-ES" sz="1636" b="1" i="1" spc="-3" dirty="0">
                <a:cs typeface="Times New Roman"/>
              </a:rPr>
              <a:t>vacío </a:t>
            </a:r>
            <a:r>
              <a:rPr lang="es-ES" sz="1636" b="1" i="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literalmente</a:t>
            </a:r>
            <a:r>
              <a:rPr lang="es-ES" sz="1636" dirty="0">
                <a:cs typeface="Times New Roman"/>
              </a:rPr>
              <a:t> interrumpen </a:t>
            </a:r>
            <a:r>
              <a:rPr lang="es-ES" sz="1636" spc="-3" dirty="0">
                <a:cs typeface="Times New Roman"/>
              </a:rPr>
              <a:t>el circuito </a:t>
            </a:r>
            <a:r>
              <a:rPr lang="es-ES" sz="1636" dirty="0">
                <a:cs typeface="Times New Roman"/>
              </a:rPr>
              <a:t>para impedir que la </a:t>
            </a:r>
            <a:r>
              <a:rPr lang="es-ES" sz="1636" spc="-3" dirty="0">
                <a:cs typeface="Times New Roman"/>
              </a:rPr>
              <a:t>potencia siga circulando </a:t>
            </a:r>
            <a:r>
              <a:rPr lang="es-ES" sz="1636" dirty="0">
                <a:cs typeface="Times New Roman"/>
              </a:rPr>
              <a:t>a </a:t>
            </a:r>
            <a:r>
              <a:rPr lang="es-ES" sz="1636" spc="-3" dirty="0">
                <a:cs typeface="Times New Roman"/>
              </a:rPr>
              <a:t>través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dicho </a:t>
            </a:r>
            <a:r>
              <a:rPr lang="es-ES" sz="1636" spc="-3" dirty="0">
                <a:cs typeface="Times New Roman"/>
              </a:rPr>
              <a:t>interruptor. Estos </a:t>
            </a:r>
            <a:r>
              <a:rPr lang="es-ES" sz="1636" dirty="0">
                <a:cs typeface="Times New Roman"/>
              </a:rPr>
              <a:t>dispositivos </a:t>
            </a:r>
            <a:r>
              <a:rPr lang="es-ES" sz="1636" spc="-3" dirty="0">
                <a:cs typeface="Times New Roman"/>
              </a:rPr>
              <a:t>se han venido utilizando </a:t>
            </a:r>
            <a:r>
              <a:rPr lang="es-ES" sz="1636" b="1" i="1" u="sng" spc="-3" dirty="0">
                <a:cs typeface="Times New Roman"/>
              </a:rPr>
              <a:t>desde los años del </a:t>
            </a:r>
            <a:r>
              <a:rPr lang="es-ES" sz="1636" b="1" i="1" u="sng" dirty="0">
                <a:cs typeface="Times New Roman"/>
              </a:rPr>
              <a:t>1920</a:t>
            </a:r>
            <a:r>
              <a:rPr lang="es-ES" sz="1636" dirty="0">
                <a:cs typeface="Times New Roman"/>
              </a:rPr>
              <a:t>, y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varias</a:t>
            </a:r>
            <a:r>
              <a:rPr lang="es-ES" sz="1636" dirty="0">
                <a:cs typeface="Times New Roman"/>
              </a:rPr>
              <a:t> compañías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han</a:t>
            </a:r>
            <a:r>
              <a:rPr lang="es-ES" sz="1636" dirty="0">
                <a:cs typeface="Times New Roman"/>
              </a:rPr>
              <a:t> introducido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mejoras</a:t>
            </a:r>
            <a:r>
              <a:rPr lang="es-ES" sz="1636" dirty="0">
                <a:cs typeface="Times New Roman"/>
              </a:rPr>
              <a:t> 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los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mismos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para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hacerlos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más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seguros</a:t>
            </a:r>
            <a:r>
              <a:rPr lang="es-ES" sz="1636" b="1" i="1" u="sng" dirty="0">
                <a:cs typeface="Times New Roman"/>
              </a:rPr>
              <a:t> y </a:t>
            </a:r>
            <a:r>
              <a:rPr lang="es-ES" sz="1636" b="1" i="1" u="sng" spc="-194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efectivos.</a:t>
            </a:r>
          </a:p>
          <a:p>
            <a:pPr marR="3464" algn="just">
              <a:lnSpc>
                <a:spcPts val="1964"/>
              </a:lnSpc>
              <a:spcBef>
                <a:spcPts val="41"/>
              </a:spcBef>
            </a:pPr>
            <a:endParaRPr lang="es-ES" sz="1636" dirty="0">
              <a:cs typeface="Times New Roman"/>
            </a:endParaRPr>
          </a:p>
          <a:p>
            <a:pPr marR="5628" algn="just">
              <a:lnSpc>
                <a:spcPts val="1964"/>
              </a:lnSpc>
              <a:spcBef>
                <a:spcPts val="44"/>
              </a:spcBef>
            </a:pPr>
            <a:r>
              <a:rPr lang="es-ES" sz="1636" dirty="0">
                <a:cs typeface="Times New Roman"/>
              </a:rPr>
              <a:t>En un </a:t>
            </a:r>
            <a:r>
              <a:rPr lang="es-ES" sz="1636" b="1" i="1" dirty="0">
                <a:cs typeface="Times New Roman"/>
              </a:rPr>
              <a:t>interruptor de potencia al </a:t>
            </a:r>
            <a:r>
              <a:rPr lang="es-ES" sz="1636" b="1" i="1" spc="-3" dirty="0">
                <a:cs typeface="Times New Roman"/>
              </a:rPr>
              <a:t>vacío </a:t>
            </a:r>
            <a:r>
              <a:rPr lang="es-ES" sz="1636" spc="-3" dirty="0">
                <a:cs typeface="Times New Roman"/>
              </a:rPr>
              <a:t>dos </a:t>
            </a:r>
            <a:r>
              <a:rPr lang="es-ES" sz="1636" b="1" i="1" u="sng" spc="-3" dirty="0">
                <a:cs typeface="Times New Roman"/>
              </a:rPr>
              <a:t>contactos eléctricos están encerrados en </a:t>
            </a:r>
            <a:r>
              <a:rPr lang="es-ES" sz="1636" b="1" i="1" u="sng" dirty="0">
                <a:cs typeface="Times New Roman"/>
              </a:rPr>
              <a:t>una 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cápsula al</a:t>
            </a:r>
            <a:r>
              <a:rPr lang="es-ES" sz="1636" b="1" i="1" u="sng" dirty="0">
                <a:cs typeface="Times New Roman"/>
              </a:rPr>
              <a:t> vacío.</a:t>
            </a:r>
            <a:r>
              <a:rPr lang="es-ES" sz="1636" dirty="0">
                <a:cs typeface="Times New Roman"/>
              </a:rPr>
              <a:t> Uno de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los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contactos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u="sng" spc="-3" dirty="0">
                <a:cs typeface="Times New Roman"/>
              </a:rPr>
              <a:t>fijo</a:t>
            </a:r>
            <a:r>
              <a:rPr lang="es-ES" sz="1636" spc="-3" dirty="0">
                <a:cs typeface="Times New Roman"/>
              </a:rPr>
              <a:t>,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mientras</a:t>
            </a:r>
            <a:r>
              <a:rPr lang="es-ES" sz="1636" dirty="0">
                <a:cs typeface="Times New Roman"/>
              </a:rPr>
              <a:t> el otro </a:t>
            </a:r>
            <a:r>
              <a:rPr lang="es-ES" sz="1636" spc="-7" dirty="0">
                <a:cs typeface="Times New Roman"/>
              </a:rPr>
              <a:t>es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móvil</a:t>
            </a:r>
            <a:r>
              <a:rPr lang="es-ES" sz="1636" dirty="0">
                <a:cs typeface="Times New Roman"/>
              </a:rPr>
              <a:t>.</a:t>
            </a:r>
          </a:p>
          <a:p>
            <a:pPr algn="just">
              <a:lnSpc>
                <a:spcPts val="1964"/>
              </a:lnSpc>
              <a:spcBef>
                <a:spcPts val="41"/>
              </a:spcBef>
            </a:pPr>
            <a:r>
              <a:rPr lang="es-ES" sz="1636" spc="-3" dirty="0">
                <a:cs typeface="Times New Roman"/>
              </a:rPr>
              <a:t>Cuando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los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dispositivos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protección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detectan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una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situación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peligrosa,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spc="14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contacto</a:t>
            </a:r>
            <a:r>
              <a:rPr lang="es-ES" sz="1636" b="1" i="1" u="sng" spc="7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móvil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se separa</a:t>
            </a:r>
            <a:r>
              <a:rPr lang="es-ES" sz="1636" b="1" i="1" u="sng" spc="-7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del</a:t>
            </a:r>
            <a:r>
              <a:rPr lang="es-ES" sz="1636" b="1" i="1" u="sng" spc="3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fijo</a:t>
            </a:r>
            <a:r>
              <a:rPr lang="es-ES" sz="1636" dirty="0">
                <a:cs typeface="Times New Roman"/>
              </a:rPr>
              <a:t>,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interrumpiendo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flujo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-3" dirty="0">
                <a:cs typeface="Times New Roman"/>
              </a:rPr>
              <a:t> corriente.</a:t>
            </a:r>
            <a:endParaRPr lang="es-ES"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99"/>
              </a:spcBef>
            </a:pPr>
            <a:r>
              <a:rPr lang="es-ES" sz="1636" spc="-3" dirty="0">
                <a:cs typeface="Times New Roman"/>
              </a:rPr>
              <a:t>Dado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que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los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contactos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están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dentro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un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medio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al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vacío,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arco</a:t>
            </a:r>
            <a:r>
              <a:rPr lang="es-ES" sz="1636" spc="5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formado</a:t>
            </a:r>
            <a:r>
              <a:rPr lang="es-ES" sz="1636" spc="5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por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la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apertura del circuito es </a:t>
            </a:r>
            <a:r>
              <a:rPr lang="es-ES" sz="1636" b="1" spc="-3" dirty="0">
                <a:cs typeface="Times New Roman"/>
              </a:rPr>
              <a:t>apagado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por la </a:t>
            </a:r>
            <a:r>
              <a:rPr lang="es-ES" sz="1636" b="1" i="1" u="sng" spc="-3" dirty="0">
                <a:cs typeface="Times New Roman"/>
              </a:rPr>
              <a:t>falta </a:t>
            </a:r>
            <a:r>
              <a:rPr lang="es-ES" sz="1636" b="1" i="1" u="sng" dirty="0">
                <a:cs typeface="Times New Roman"/>
              </a:rPr>
              <a:t>de </a:t>
            </a:r>
            <a:r>
              <a:rPr lang="es-ES" sz="1636" b="1" i="1" u="sng" spc="-3" dirty="0">
                <a:cs typeface="Times New Roman"/>
              </a:rPr>
              <a:t>oxígeno</a:t>
            </a:r>
            <a:r>
              <a:rPr lang="es-ES" sz="1636" spc="-3" dirty="0">
                <a:cs typeface="Times New Roman"/>
              </a:rPr>
              <a:t>, </a:t>
            </a:r>
            <a:r>
              <a:rPr lang="es-ES" sz="1636" dirty="0">
                <a:cs typeface="Times New Roman"/>
              </a:rPr>
              <a:t>completando </a:t>
            </a:r>
            <a:r>
              <a:rPr lang="es-ES" sz="1636" spc="-3" dirty="0">
                <a:cs typeface="Times New Roman"/>
              </a:rPr>
              <a:t>con esto el proceso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apertura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circuito.</a:t>
            </a:r>
            <a:r>
              <a:rPr lang="es-ES" sz="1636" spc="2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Sus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tiempos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2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apertura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son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2</a:t>
            </a:r>
            <a:r>
              <a:rPr lang="es-ES" sz="1636" b="1" i="1" u="sng" spc="24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a</a:t>
            </a:r>
            <a:r>
              <a:rPr lang="es-ES" sz="1636" b="1" i="1" u="sng" spc="24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3</a:t>
            </a:r>
            <a:r>
              <a:rPr lang="es-ES" sz="1636" b="1" i="1" u="sng" spc="37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ciclos</a:t>
            </a:r>
            <a:r>
              <a:rPr lang="es-ES" sz="1636" spc="-3" dirty="0">
                <a:cs typeface="Times New Roman"/>
              </a:rPr>
              <a:t>,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para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sistemas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24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60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Hz;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decir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19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3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5 </a:t>
            </a:r>
            <a:r>
              <a:rPr lang="es-ES" sz="1636" spc="-3" dirty="0">
                <a:cs typeface="Times New Roman"/>
              </a:rPr>
              <a:t>décimas</a:t>
            </a:r>
            <a:r>
              <a:rPr lang="es-ES" sz="1636" dirty="0">
                <a:cs typeface="Times New Roman"/>
              </a:rPr>
              <a:t> de segundo.</a:t>
            </a:r>
          </a:p>
        </p:txBody>
      </p:sp>
    </p:spTree>
    <p:extLst>
      <p:ext uri="{BB962C8B-B14F-4D97-AF65-F5344CB8AC3E}">
        <p14:creationId xmlns:p14="http://schemas.microsoft.com/office/powerpoint/2010/main" val="41259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8591" y="459367"/>
            <a:ext cx="2909455" cy="26153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7091" y="3074680"/>
            <a:ext cx="4588191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394844"/>
            <a:r>
              <a:rPr sz="1636" b="1" dirty="0" err="1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10.21: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Potencia al</a:t>
            </a:r>
            <a:r>
              <a:rPr sz="1636" b="1" spc="-3" dirty="0">
                <a:cs typeface="Times New Roman"/>
              </a:rPr>
              <a:t> Vacío,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media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tensión,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interiores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(VCB).</a:t>
            </a:r>
            <a:endParaRPr sz="1636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7161" y="515195"/>
            <a:ext cx="1965604" cy="23986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53000" y="3264291"/>
            <a:ext cx="5514650" cy="512652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3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10.22: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Potencia al </a:t>
            </a:r>
            <a:r>
              <a:rPr sz="1636" b="1" spc="-3" dirty="0">
                <a:cs typeface="Times New Roman"/>
              </a:rPr>
              <a:t>Vacío,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media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tensión,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exteriores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(VCB).</a:t>
            </a:r>
            <a:endParaRPr sz="1636" b="1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1424" y="623455"/>
            <a:ext cx="3016002" cy="218209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21227" y="3745159"/>
            <a:ext cx="11845636" cy="73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59" marR="3464">
              <a:lnSpc>
                <a:spcPct val="110000"/>
              </a:lnSpc>
              <a:spcBef>
                <a:spcPts val="709"/>
              </a:spcBef>
            </a:pPr>
            <a:r>
              <a:rPr lang="es-ES" sz="1636" spc="-7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Figura </a:t>
            </a:r>
            <a:r>
              <a:rPr lang="es-ES" sz="1636" dirty="0">
                <a:cs typeface="Times New Roman"/>
              </a:rPr>
              <a:t>10.21 muestra una foto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dirty="0">
                <a:cs typeface="Times New Roman"/>
              </a:rPr>
              <a:t>un interruptor de potencia </a:t>
            </a:r>
            <a:r>
              <a:rPr lang="es-ES" sz="1636" spc="-3" dirty="0">
                <a:cs typeface="Times New Roman"/>
              </a:rPr>
              <a:t>al </a:t>
            </a:r>
            <a:r>
              <a:rPr lang="es-ES" sz="1636" dirty="0">
                <a:cs typeface="Times New Roman"/>
              </a:rPr>
              <a:t>vacío para media tensión,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para</a:t>
            </a:r>
            <a:r>
              <a:rPr lang="es-ES" sz="1636" spc="-1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interiores:</a:t>
            </a:r>
            <a:endParaRPr lang="es-ES" sz="1636" dirty="0">
              <a:cs typeface="Times New Roman"/>
            </a:endParaRPr>
          </a:p>
          <a:p>
            <a:pPr marL="8659" marR="3464">
              <a:lnSpc>
                <a:spcPct val="110000"/>
              </a:lnSpc>
              <a:spcBef>
                <a:spcPts val="709"/>
              </a:spcBef>
            </a:pPr>
            <a:r>
              <a:rPr lang="es-ES" sz="1636" spc="-7" dirty="0">
                <a:cs typeface="Times New Roman"/>
              </a:rPr>
              <a:t>La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Figura</a:t>
            </a:r>
            <a:r>
              <a:rPr lang="es-ES" sz="1636" spc="3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10.22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muestra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fotos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interruptores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potencia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al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vacío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3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media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tensión,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para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exteriores:</a:t>
            </a:r>
            <a:endParaRPr lang="es-ES"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195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5136" y="311727"/>
            <a:ext cx="11793682" cy="1405100"/>
          </a:xfrm>
          <a:prstGeom prst="rect">
            <a:avLst/>
          </a:prstGeom>
        </p:spPr>
        <p:txBody>
          <a:bodyPr vert="horz" wrap="square" lIns="0" tIns="32039" rIns="0" bIns="0" rtlCol="0">
            <a:spAutoFit/>
          </a:bodyPr>
          <a:lstStyle/>
          <a:p>
            <a:pPr marL="8659" algn="just">
              <a:spcBef>
                <a:spcPts val="252"/>
              </a:spcBef>
            </a:pPr>
            <a:r>
              <a:rPr sz="1636" b="1" spc="-3" dirty="0">
                <a:cs typeface="Times New Roman"/>
              </a:rPr>
              <a:t>10.10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Interruptores de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Potencia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en </a:t>
            </a:r>
            <a:r>
              <a:rPr sz="1636" b="1" spc="-3" dirty="0">
                <a:cs typeface="Times New Roman"/>
              </a:rPr>
              <a:t>Aceite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(OCB)</a:t>
            </a:r>
            <a:endParaRPr lang="es-ES" sz="1636" b="1" spc="-3" dirty="0">
              <a:cs typeface="Times New Roman"/>
            </a:endParaRPr>
          </a:p>
          <a:p>
            <a:pPr marL="8659" algn="just">
              <a:spcBef>
                <a:spcPts val="252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ct val="110200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b="1" i="1" dirty="0">
                <a:cs typeface="Times New Roman"/>
              </a:rPr>
              <a:t>interruptores de potencia </a:t>
            </a:r>
            <a:r>
              <a:rPr sz="1636" b="1" i="1" spc="-3" dirty="0">
                <a:cs typeface="Times New Roman"/>
              </a:rPr>
              <a:t>en </a:t>
            </a:r>
            <a:r>
              <a:rPr sz="1636" b="1" i="1" dirty="0">
                <a:cs typeface="Times New Roman"/>
              </a:rPr>
              <a:t>aceite</a:t>
            </a:r>
            <a:r>
              <a:rPr sz="1636" dirty="0">
                <a:cs typeface="Times New Roman"/>
              </a:rPr>
              <a:t>, tienen sus </a:t>
            </a:r>
            <a:r>
              <a:rPr sz="1636" b="1" u="sng" spc="-3" dirty="0">
                <a:cs typeface="Times New Roman"/>
              </a:rPr>
              <a:t>contactos </a:t>
            </a:r>
            <a:r>
              <a:rPr sz="1636" b="1" u="sng" dirty="0">
                <a:cs typeface="Times New Roman"/>
              </a:rPr>
              <a:t>de </a:t>
            </a:r>
            <a:r>
              <a:rPr sz="1636" b="1" u="sng" spc="-3" dirty="0">
                <a:cs typeface="Times New Roman"/>
              </a:rPr>
              <a:t>carga sumergidos en </a:t>
            </a:r>
            <a:r>
              <a:rPr sz="1636" b="1" u="sng" dirty="0">
                <a:cs typeface="Times New Roman"/>
              </a:rPr>
              <a:t>un </a:t>
            </a:r>
            <a:r>
              <a:rPr sz="1636" b="1" u="sng" spc="3" dirty="0">
                <a:cs typeface="Times New Roman"/>
              </a:rPr>
              <a:t> </a:t>
            </a:r>
            <a:r>
              <a:rPr sz="1636" b="1" u="sng" spc="-3" dirty="0">
                <a:cs typeface="Times New Roman"/>
              </a:rPr>
              <a:t>depósito</a:t>
            </a:r>
            <a:r>
              <a:rPr sz="1636" b="1" u="sng" dirty="0">
                <a:cs typeface="Times New Roman"/>
              </a:rPr>
              <a:t> de</a:t>
            </a:r>
            <a:r>
              <a:rPr sz="1636" b="1" u="sng" spc="3" dirty="0">
                <a:cs typeface="Times New Roman"/>
              </a:rPr>
              <a:t> </a:t>
            </a:r>
            <a:r>
              <a:rPr sz="1636" b="1" u="sng" spc="-3" dirty="0">
                <a:cs typeface="Times New Roman"/>
              </a:rPr>
              <a:t>aceite</a:t>
            </a:r>
            <a:r>
              <a:rPr sz="1636" b="1" u="sng" dirty="0">
                <a:cs typeface="Times New Roman"/>
              </a:rPr>
              <a:t> </a:t>
            </a:r>
            <a:r>
              <a:rPr sz="1636" b="1" u="sng" spc="-3" dirty="0">
                <a:cs typeface="Times New Roman"/>
              </a:rPr>
              <a:t>dieléctrico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características</a:t>
            </a:r>
            <a:r>
              <a:rPr sz="1636" dirty="0">
                <a:cs typeface="Times New Roman"/>
              </a:rPr>
              <a:t> similares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empleado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20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transformadores</a:t>
            </a:r>
            <a:r>
              <a:rPr sz="1636" dirty="0">
                <a:cs typeface="Times New Roman"/>
              </a:rPr>
              <a:t> eléctricos.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Dependiendo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tensiones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operación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potencia</a:t>
            </a:r>
            <a:r>
              <a:rPr sz="1636" spc="3" dirty="0">
                <a:cs typeface="Times New Roman"/>
              </a:rPr>
              <a:t> de 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interrupción, los </a:t>
            </a:r>
            <a:r>
              <a:rPr sz="1636" b="1" i="1" dirty="0">
                <a:cs typeface="Times New Roman"/>
              </a:rPr>
              <a:t>OCB </a:t>
            </a:r>
            <a:r>
              <a:rPr sz="1636" dirty="0">
                <a:cs typeface="Times New Roman"/>
              </a:rPr>
              <a:t>pueden ser </a:t>
            </a:r>
            <a:r>
              <a:rPr sz="1636" b="1" i="1" u="sng" spc="-3" dirty="0">
                <a:cs typeface="Times New Roman"/>
              </a:rPr>
              <a:t>monofásicos </a:t>
            </a:r>
            <a:r>
              <a:rPr sz="1636" b="1" i="1" u="sng" dirty="0">
                <a:cs typeface="Times New Roman"/>
              </a:rPr>
              <a:t>o </a:t>
            </a:r>
            <a:r>
              <a:rPr sz="1636" b="1" i="1" u="sng" spc="-3" dirty="0">
                <a:cs typeface="Times New Roman"/>
              </a:rPr>
              <a:t>trifásicos</a:t>
            </a:r>
            <a:r>
              <a:rPr sz="1636" spc="-3" dirty="0">
                <a:cs typeface="Times New Roman"/>
              </a:rPr>
              <a:t>, </a:t>
            </a:r>
            <a:r>
              <a:rPr sz="1636" dirty="0">
                <a:cs typeface="Times New Roman"/>
              </a:rPr>
              <a:t>pero </a:t>
            </a:r>
            <a:r>
              <a:rPr sz="1636" spc="-3" dirty="0">
                <a:cs typeface="Times New Roman"/>
              </a:rPr>
              <a:t>en ambos casos serían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tripolares.</a:t>
            </a:r>
            <a:endParaRPr sz="1636" dirty="0">
              <a:cs typeface="Times New Roman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225136" y="1714500"/>
            <a:ext cx="11793682" cy="83954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3464" algn="just">
              <a:lnSpc>
                <a:spcPct val="110300"/>
              </a:lnSpc>
              <a:spcBef>
                <a:spcPts val="798"/>
              </a:spcBef>
            </a:pPr>
            <a:r>
              <a:rPr sz="1636" spc="-3" dirty="0">
                <a:cs typeface="Times New Roman"/>
              </a:rPr>
              <a:t>Son </a:t>
            </a:r>
            <a:r>
              <a:rPr sz="1636" dirty="0">
                <a:cs typeface="Times New Roman"/>
              </a:rPr>
              <a:t>dispositivos de </a:t>
            </a:r>
            <a:r>
              <a:rPr sz="1636" b="1" i="1" u="sng" spc="-3" dirty="0">
                <a:cs typeface="Times New Roman"/>
              </a:rPr>
              <a:t>disparo automático</a:t>
            </a:r>
            <a:r>
              <a:rPr sz="1636" spc="-3" dirty="0">
                <a:cs typeface="Times New Roman"/>
              </a:rPr>
              <a:t>, </a:t>
            </a:r>
            <a:r>
              <a:rPr sz="1636" dirty="0">
                <a:cs typeface="Times New Roman"/>
              </a:rPr>
              <a:t>para </a:t>
            </a:r>
            <a:r>
              <a:rPr sz="1636" spc="-3" dirty="0">
                <a:cs typeface="Times New Roman"/>
              </a:rPr>
              <a:t>servicio exterior, con </a:t>
            </a:r>
            <a:r>
              <a:rPr sz="1636" dirty="0">
                <a:cs typeface="Times New Roman"/>
              </a:rPr>
              <a:t>velocidad de </a:t>
            </a:r>
            <a:r>
              <a:rPr sz="1636" b="1" i="1" u="sng" spc="-3" dirty="0">
                <a:cs typeface="Times New Roman"/>
              </a:rPr>
              <a:t>apertura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3</a:t>
            </a:r>
            <a:r>
              <a:rPr sz="1636" b="1" i="1" u="sng" spc="19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19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5</a:t>
            </a:r>
            <a:r>
              <a:rPr sz="1636" b="1" i="1" u="sng" spc="19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ciclos</a:t>
            </a:r>
            <a:r>
              <a:rPr sz="1636" spc="-3" dirty="0">
                <a:cs typeface="Times New Roman"/>
              </a:rPr>
              <a:t>,</a:t>
            </a:r>
            <a:r>
              <a:rPr sz="1636" spc="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circuitos</a:t>
            </a:r>
            <a:r>
              <a:rPr sz="1636" spc="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9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60</a:t>
            </a:r>
            <a:r>
              <a:rPr sz="1636" spc="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Hz;</a:t>
            </a:r>
            <a:r>
              <a:rPr sz="1636" spc="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9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5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9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8</a:t>
            </a:r>
            <a:r>
              <a:rPr sz="1636" spc="20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décimas</a:t>
            </a:r>
            <a:r>
              <a:rPr sz="1636" spc="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9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segundo.</a:t>
            </a:r>
            <a:r>
              <a:rPr sz="1636" spc="201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capacidad</a:t>
            </a:r>
            <a:r>
              <a:rPr sz="1636" b="1" i="1" u="sng" spc="191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spc="-19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interrupción </a:t>
            </a:r>
            <a:r>
              <a:rPr sz="1636" spc="3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OCB varía </a:t>
            </a:r>
            <a:r>
              <a:rPr sz="1636" spc="-3" dirty="0">
                <a:cs typeface="Times New Roman"/>
              </a:rPr>
              <a:t>en </a:t>
            </a:r>
            <a:r>
              <a:rPr sz="1636" b="1" i="1" u="sng" spc="-3" dirty="0">
                <a:cs typeface="Times New Roman"/>
              </a:rPr>
              <a:t>función </a:t>
            </a:r>
            <a:r>
              <a:rPr sz="1636" b="1" i="1" u="sng" spc="3" dirty="0">
                <a:cs typeface="Times New Roman"/>
              </a:rPr>
              <a:t>de la </a:t>
            </a:r>
            <a:r>
              <a:rPr sz="1636" b="1" i="1" u="sng" dirty="0">
                <a:cs typeface="Times New Roman"/>
              </a:rPr>
              <a:t>potencia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transmitir.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spc="7" dirty="0">
                <a:cs typeface="Times New Roman"/>
              </a:rPr>
              <a:t>10.23 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 </a:t>
            </a:r>
            <a:r>
              <a:rPr sz="1636" spc="-3" dirty="0">
                <a:cs typeface="Times New Roman"/>
              </a:rPr>
              <a:t>fotos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interruptores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potencia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aceite,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monopolar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tripolar,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respectivamente:</a:t>
            </a:r>
            <a:endParaRPr sz="1636" dirty="0">
              <a:cs typeface="Times New Roman"/>
            </a:endParaRPr>
          </a:p>
        </p:txBody>
      </p:sp>
      <p:pic>
        <p:nvPicPr>
          <p:cNvPr id="1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1136" y="2649682"/>
            <a:ext cx="7637318" cy="2985642"/>
          </a:xfrm>
          <a:prstGeom prst="rect">
            <a:avLst/>
          </a:prstGeom>
        </p:spPr>
      </p:pic>
      <p:sp>
        <p:nvSpPr>
          <p:cNvPr id="13" name="object 5"/>
          <p:cNvSpPr txBox="1"/>
          <p:nvPr/>
        </p:nvSpPr>
        <p:spPr>
          <a:xfrm>
            <a:off x="225137" y="5635324"/>
            <a:ext cx="11793681" cy="1066522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413461" algn="ctr"/>
            <a:r>
              <a:rPr sz="1636" b="1" dirty="0" err="1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10.23: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Potencia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Aceite,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alta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tensión,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exteriores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(OCB).</a:t>
            </a:r>
            <a:endParaRPr sz="1636" b="1" dirty="0">
              <a:cs typeface="Times New Roman"/>
            </a:endParaRPr>
          </a:p>
          <a:p>
            <a:pPr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ct val="110100"/>
              </a:lnSpc>
            </a:pPr>
            <a:r>
              <a:rPr sz="1636" spc="-7" dirty="0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OCB</a:t>
            </a:r>
            <a:r>
              <a:rPr sz="1636" b="1" i="1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pueden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operados</a:t>
            </a:r>
            <a:r>
              <a:rPr sz="1636" dirty="0">
                <a:cs typeface="Times New Roman"/>
              </a:rPr>
              <a:t> por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medio</a:t>
            </a:r>
            <a:r>
              <a:rPr sz="1636" spc="3" dirty="0">
                <a:cs typeface="Times New Roman"/>
              </a:rPr>
              <a:t> 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mecanismo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neumático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o</a:t>
            </a:r>
            <a:r>
              <a:rPr sz="1636" b="1" i="1" u="sng" spc="20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por</a:t>
            </a:r>
            <a:r>
              <a:rPr sz="1636" b="1" i="1" u="sng" spc="205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un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mecanismo </a:t>
            </a:r>
            <a:r>
              <a:rPr sz="1636" b="1" i="1" u="sng" dirty="0">
                <a:cs typeface="Times New Roman"/>
              </a:rPr>
              <a:t>de resorte </a:t>
            </a:r>
            <a:r>
              <a:rPr sz="1636" dirty="0">
                <a:cs typeface="Times New Roman"/>
              </a:rPr>
              <a:t>y motor </a:t>
            </a:r>
            <a:r>
              <a:rPr sz="1636" spc="-3" dirty="0">
                <a:cs typeface="Times New Roman"/>
              </a:rPr>
              <a:t>accionado </a:t>
            </a:r>
            <a:r>
              <a:rPr sz="1636" dirty="0">
                <a:cs typeface="Times New Roman"/>
              </a:rPr>
              <a:t>por medio de una bobina solenoide de </a:t>
            </a:r>
            <a:r>
              <a:rPr sz="1636" spc="-3" dirty="0">
                <a:cs typeface="Times New Roman"/>
              </a:rPr>
              <a:t>corriente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continua.</a:t>
            </a:r>
            <a:endParaRPr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101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3182" y="207819"/>
            <a:ext cx="11793682" cy="2775638"/>
          </a:xfrm>
          <a:prstGeom prst="rect">
            <a:avLst/>
          </a:prstGeom>
        </p:spPr>
        <p:txBody>
          <a:bodyPr vert="horz" wrap="square" lIns="0" tIns="30740" rIns="0" bIns="0" rtlCol="0">
            <a:spAutoFit/>
          </a:bodyPr>
          <a:lstStyle/>
          <a:p>
            <a:pPr marL="25977">
              <a:spcBef>
                <a:spcPts val="242"/>
              </a:spcBef>
            </a:pPr>
            <a:r>
              <a:rPr sz="1636" b="1" spc="-3" dirty="0">
                <a:cs typeface="Times New Roman"/>
              </a:rPr>
              <a:t>10.11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Hexafluoruro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Azufre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(SF6)</a:t>
            </a:r>
            <a:endParaRPr lang="es-ES" sz="1636" b="1" spc="-3" dirty="0">
              <a:cs typeface="Times New Roman"/>
            </a:endParaRPr>
          </a:p>
          <a:p>
            <a:pPr marL="25977">
              <a:spcBef>
                <a:spcPts val="242"/>
              </a:spcBef>
            </a:pPr>
            <a:endParaRPr sz="1636" dirty="0">
              <a:cs typeface="Times New Roman"/>
            </a:endParaRPr>
          </a:p>
          <a:p>
            <a:pPr marL="25977" marR="20781" algn="just">
              <a:lnSpc>
                <a:spcPct val="110300"/>
              </a:lnSpc>
              <a:spcBef>
                <a:spcPts val="34"/>
              </a:spcBef>
            </a:pPr>
            <a:r>
              <a:rPr sz="1636" spc="-7" dirty="0">
                <a:cs typeface="Times New Roman"/>
              </a:rPr>
              <a:t>Los </a:t>
            </a:r>
            <a:r>
              <a:rPr sz="1636" spc="-3" dirty="0">
                <a:cs typeface="Times New Roman"/>
              </a:rPr>
              <a:t>interruptores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hexafluoruro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azufre se </a:t>
            </a:r>
            <a:r>
              <a:rPr sz="1636" dirty="0">
                <a:cs typeface="Times New Roman"/>
              </a:rPr>
              <a:t>denominan de </a:t>
            </a:r>
            <a:r>
              <a:rPr sz="1636" spc="-3" dirty="0">
                <a:cs typeface="Times New Roman"/>
              </a:rPr>
              <a:t>esta manera </a:t>
            </a:r>
            <a:r>
              <a:rPr sz="1636" b="1" i="1" u="sng" spc="-3" dirty="0">
                <a:cs typeface="Times New Roman"/>
              </a:rPr>
              <a:t>debido al uso del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7" dirty="0">
                <a:cs typeface="Times New Roman"/>
              </a:rPr>
              <a:t>gas </a:t>
            </a:r>
            <a:r>
              <a:rPr sz="1636" b="1" i="1" u="sng" spc="-3" dirty="0">
                <a:cs typeface="Times New Roman"/>
              </a:rPr>
              <a:t>hexafluoruro </a:t>
            </a:r>
            <a:r>
              <a:rPr sz="1636" b="1" i="1" u="sng" dirty="0">
                <a:cs typeface="Times New Roman"/>
              </a:rPr>
              <a:t>de azufre para extinguir </a:t>
            </a:r>
            <a:r>
              <a:rPr sz="1636" b="1" i="1" u="sng" spc="-3" dirty="0">
                <a:cs typeface="Times New Roman"/>
              </a:rPr>
              <a:t>el arco eléctrico</a:t>
            </a:r>
            <a:r>
              <a:rPr sz="1636" spc="-3" dirty="0">
                <a:cs typeface="Times New Roman"/>
              </a:rPr>
              <a:t> en el </a:t>
            </a:r>
            <a:r>
              <a:rPr sz="1636" dirty="0">
                <a:cs typeface="Times New Roman"/>
              </a:rPr>
              <a:t>interruptor de potencia. </a:t>
            </a:r>
            <a:r>
              <a:rPr sz="1636" spc="-7" dirty="0">
                <a:cs typeface="Times New Roman"/>
              </a:rPr>
              <a:t>Las 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subestaciones</a:t>
            </a:r>
            <a:r>
              <a:rPr sz="1636" spc="-3" dirty="0">
                <a:cs typeface="Times New Roman"/>
              </a:rPr>
              <a:t> eléctricas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este </a:t>
            </a:r>
            <a:r>
              <a:rPr sz="1636" dirty="0">
                <a:cs typeface="Times New Roman"/>
              </a:rPr>
              <a:t>tipo </a:t>
            </a:r>
            <a:r>
              <a:rPr sz="1636" spc="-3" dirty="0">
                <a:cs typeface="Times New Roman"/>
              </a:rPr>
              <a:t>son </a:t>
            </a:r>
            <a:r>
              <a:rPr sz="1636" b="1" i="1" u="sng" spc="-3" dirty="0">
                <a:cs typeface="Times New Roman"/>
              </a:rPr>
              <a:t>conocidas como GIS</a:t>
            </a:r>
            <a:r>
              <a:rPr sz="1636" spc="-3" dirty="0">
                <a:cs typeface="Times New Roman"/>
              </a:rPr>
              <a:t>,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sus siglas en inglés “Gas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Insulated Substation”. </a:t>
            </a: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hexafluoruro </a:t>
            </a:r>
            <a:r>
              <a:rPr sz="1636" dirty="0">
                <a:cs typeface="Times New Roman"/>
              </a:rPr>
              <a:t>de azufre es un </a:t>
            </a:r>
            <a:r>
              <a:rPr sz="1636" b="1" i="1" u="sng" spc="-7" dirty="0">
                <a:cs typeface="Times New Roman"/>
              </a:rPr>
              <a:t>gas </a:t>
            </a:r>
            <a:r>
              <a:rPr sz="1636" b="1" i="1" u="sng" dirty="0">
                <a:cs typeface="Times New Roman"/>
              </a:rPr>
              <a:t>incoloro, inodoro, no tóxico y no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inflamable</a:t>
            </a:r>
            <a:r>
              <a:rPr sz="1636" spc="-3" dirty="0">
                <a:cs typeface="Times New Roman"/>
              </a:rPr>
              <a:t>. Es </a:t>
            </a:r>
            <a:r>
              <a:rPr sz="1636" dirty="0">
                <a:cs typeface="Times New Roman"/>
              </a:rPr>
              <a:t>uno de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compuestos químicos más </a:t>
            </a:r>
            <a:r>
              <a:rPr sz="1636" spc="-3" dirty="0">
                <a:cs typeface="Times New Roman"/>
              </a:rPr>
              <a:t>estables; </a:t>
            </a:r>
            <a:r>
              <a:rPr sz="1636" dirty="0">
                <a:cs typeface="Times New Roman"/>
              </a:rPr>
              <a:t>y también uno de </a:t>
            </a:r>
            <a:r>
              <a:rPr sz="1636" spc="-3" dirty="0">
                <a:cs typeface="Times New Roman"/>
              </a:rPr>
              <a:t>los gases </a:t>
            </a:r>
            <a:r>
              <a:rPr sz="1636" dirty="0">
                <a:cs typeface="Times New Roman"/>
              </a:rPr>
              <a:t> más </a:t>
            </a:r>
            <a:r>
              <a:rPr sz="1636" spc="-3" dirty="0">
                <a:cs typeface="Times New Roman"/>
              </a:rPr>
              <a:t>densos. </a:t>
            </a:r>
            <a:r>
              <a:rPr sz="1636" dirty="0">
                <a:cs typeface="Times New Roman"/>
              </a:rPr>
              <a:t>A 20˚C </a:t>
            </a:r>
            <a:r>
              <a:rPr sz="1636" spc="-3" dirty="0">
                <a:cs typeface="Times New Roman"/>
              </a:rPr>
              <a:t>(68˚F)</a:t>
            </a:r>
            <a:r>
              <a:rPr sz="1636" dirty="0">
                <a:cs typeface="Times New Roman"/>
              </a:rPr>
              <a:t> y </a:t>
            </a:r>
            <a:r>
              <a:rPr sz="1636" spc="-3" dirty="0">
                <a:cs typeface="Times New Roman"/>
              </a:rPr>
              <a:t>presión atmosférica, su densidad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cinco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veces </a:t>
            </a:r>
            <a:r>
              <a:rPr sz="1636" spc="3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densidad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 aire.</a:t>
            </a:r>
            <a:endParaRPr sz="1636" dirty="0">
              <a:cs typeface="Times New Roman"/>
            </a:endParaRPr>
          </a:p>
          <a:p>
            <a:pPr marL="25977" marR="22513" algn="just">
              <a:lnSpc>
                <a:spcPct val="110000"/>
              </a:lnSpc>
            </a:pPr>
            <a:r>
              <a:rPr sz="1636" spc="-3" dirty="0">
                <a:cs typeface="Times New Roman"/>
              </a:rPr>
              <a:t>Su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coeficiente</a:t>
            </a:r>
            <a:r>
              <a:rPr sz="1636" spc="72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transferencia</a:t>
            </a:r>
            <a:r>
              <a:rPr sz="1636" spc="72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calor,</a:t>
            </a:r>
            <a:r>
              <a:rPr sz="1636" spc="8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presión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atmosférica,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1.6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veces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mayor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</a:t>
            </a:r>
            <a:r>
              <a:rPr sz="1636" spc="-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aire;</a:t>
            </a:r>
            <a:r>
              <a:rPr sz="1636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presión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2</a:t>
            </a:r>
            <a:r>
              <a:rPr sz="1636" spc="4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Kg/cm</a:t>
            </a:r>
            <a:r>
              <a:rPr sz="1636" baseline="38194" dirty="0">
                <a:cs typeface="Times New Roman"/>
              </a:rPr>
              <a:t>2</a:t>
            </a:r>
            <a:r>
              <a:rPr sz="1636" spc="158" baseline="38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(28.44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Psi)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este</a:t>
            </a:r>
            <a:r>
              <a:rPr sz="1636" spc="3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coeficiente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es,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aproximadamente,</a:t>
            </a:r>
            <a:r>
              <a:rPr sz="1636" spc="3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25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veces</a:t>
            </a:r>
            <a:r>
              <a:rPr sz="1636" spc="-3" dirty="0">
                <a:cs typeface="Times New Roman"/>
              </a:rPr>
              <a:t> el del aire </a:t>
            </a:r>
            <a:r>
              <a:rPr sz="1636" dirty="0">
                <a:cs typeface="Times New Roman"/>
              </a:rPr>
              <a:t>a presión </a:t>
            </a:r>
            <a:r>
              <a:rPr sz="1636" spc="-3" dirty="0">
                <a:cs typeface="Times New Roman"/>
              </a:rPr>
              <a:t>atmosférica. </a:t>
            </a:r>
            <a:r>
              <a:rPr sz="1636" dirty="0">
                <a:cs typeface="Times New Roman"/>
              </a:rPr>
              <a:t>Esta </a:t>
            </a:r>
            <a:r>
              <a:rPr sz="1636" spc="-3" dirty="0">
                <a:cs typeface="Times New Roman"/>
              </a:rPr>
              <a:t>es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propiedad </a:t>
            </a:r>
            <a:r>
              <a:rPr sz="1636" spc="3" dirty="0">
                <a:cs typeface="Times New Roman"/>
              </a:rPr>
              <a:t>muy </a:t>
            </a:r>
            <a:r>
              <a:rPr sz="1636" dirty="0">
                <a:cs typeface="Times New Roman"/>
              </a:rPr>
              <a:t>importante, </a:t>
            </a:r>
            <a:r>
              <a:rPr sz="1636" spc="-3" dirty="0">
                <a:cs typeface="Times New Roman"/>
              </a:rPr>
              <a:t>porque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facilita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rápida </a:t>
            </a:r>
            <a:r>
              <a:rPr sz="1636" dirty="0">
                <a:cs typeface="Times New Roman"/>
              </a:rPr>
              <a:t>disipación de </a:t>
            </a:r>
            <a:r>
              <a:rPr sz="1636" spc="-3" dirty="0">
                <a:cs typeface="Times New Roman"/>
              </a:rPr>
              <a:t>calor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reduce </a:t>
            </a:r>
            <a:r>
              <a:rPr sz="1636" spc="3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esta manera el </a:t>
            </a:r>
            <a:r>
              <a:rPr sz="1636" dirty="0">
                <a:cs typeface="Times New Roman"/>
              </a:rPr>
              <a:t>aumento de </a:t>
            </a:r>
            <a:r>
              <a:rPr sz="1636" spc="-3" dirty="0">
                <a:cs typeface="Times New Roman"/>
              </a:rPr>
              <a:t>temperatura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 </a:t>
            </a:r>
            <a:r>
              <a:rPr sz="1636" dirty="0">
                <a:cs typeface="Times New Roman"/>
              </a:rPr>
              <a:t>equipo.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3193114" y="3580005"/>
            <a:ext cx="3833982" cy="84705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marR="3464">
              <a:lnSpc>
                <a:spcPct val="111000"/>
              </a:lnSpc>
              <a:spcBef>
                <a:spcPts val="791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3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10.24</a:t>
            </a:r>
            <a:r>
              <a:rPr sz="1636" spc="12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foto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126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GIS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interruptores</a:t>
            </a:r>
            <a:r>
              <a:rPr sz="1636" spc="12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potencia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</a:t>
            </a:r>
            <a:r>
              <a:rPr sz="1636" dirty="0">
                <a:cs typeface="Times New Roman"/>
              </a:rPr>
              <a:t> para</a:t>
            </a:r>
            <a:r>
              <a:rPr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220</a:t>
            </a:r>
            <a:r>
              <a:rPr sz="1636" dirty="0">
                <a:cs typeface="Times New Roman"/>
              </a:rPr>
              <a:t> kV:</a:t>
            </a:r>
          </a:p>
        </p:txBody>
      </p:sp>
      <p:pic>
        <p:nvPicPr>
          <p:cNvPr id="7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182" y="2923490"/>
            <a:ext cx="3188969" cy="3622783"/>
          </a:xfrm>
          <a:prstGeom prst="rect">
            <a:avLst/>
          </a:prstGeom>
        </p:spPr>
      </p:pic>
      <p:sp>
        <p:nvSpPr>
          <p:cNvPr id="8" name="object 7"/>
          <p:cNvSpPr txBox="1"/>
          <p:nvPr/>
        </p:nvSpPr>
        <p:spPr>
          <a:xfrm>
            <a:off x="2699731" y="5878135"/>
            <a:ext cx="662420" cy="9305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72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3537497" y="2909455"/>
            <a:ext cx="6390408" cy="56305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marR="3464">
              <a:lnSpc>
                <a:spcPct val="110000"/>
              </a:lnSpc>
              <a:spcBef>
                <a:spcPts val="716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6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10.25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7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6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foto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75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GIS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6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barras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doble</a:t>
            </a:r>
            <a:r>
              <a:rPr sz="1636" spc="-3" dirty="0">
                <a:cs typeface="Times New Roman"/>
              </a:rPr>
              <a:t> para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</a:t>
            </a:r>
            <a:r>
              <a:rPr sz="1636" dirty="0">
                <a:cs typeface="Times New Roman"/>
              </a:rPr>
              <a:t> para 300 </a:t>
            </a:r>
            <a:r>
              <a:rPr sz="1636" spc="-3" dirty="0">
                <a:cs typeface="Times New Roman"/>
              </a:rPr>
              <a:t>kV:</a:t>
            </a:r>
            <a:endParaRPr sz="1636" dirty="0">
              <a:cs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5939229" y="6415992"/>
            <a:ext cx="6546272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10.25: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GIS,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juego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doble, 300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kV,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interiores.</a:t>
            </a:r>
            <a:endParaRPr sz="1636" b="1" dirty="0">
              <a:cs typeface="Times New Roman"/>
            </a:endParaRPr>
          </a:p>
        </p:txBody>
      </p:sp>
      <p:pic>
        <p:nvPicPr>
          <p:cNvPr id="11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90117" y="3221182"/>
            <a:ext cx="4076746" cy="3194810"/>
          </a:xfrm>
          <a:prstGeom prst="rect">
            <a:avLst/>
          </a:prstGeom>
        </p:spPr>
      </p:pic>
      <p:sp>
        <p:nvSpPr>
          <p:cNvPr id="12" name="object 8"/>
          <p:cNvSpPr txBox="1"/>
          <p:nvPr/>
        </p:nvSpPr>
        <p:spPr>
          <a:xfrm>
            <a:off x="9596695" y="5726831"/>
            <a:ext cx="662420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593219" y="4551615"/>
            <a:ext cx="2214303" cy="1099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2"/>
              </a:spcBef>
            </a:pPr>
            <a:r>
              <a:rPr lang="es-ES" sz="1636" b="1" dirty="0">
                <a:cs typeface="Times New Roman"/>
              </a:rPr>
              <a:t>Figura </a:t>
            </a:r>
            <a:r>
              <a:rPr lang="es-ES" sz="1636" b="1" spc="-3" dirty="0">
                <a:cs typeface="Times New Roman"/>
              </a:rPr>
              <a:t>10.24: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Interruptor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7" dirty="0">
                <a:cs typeface="Times New Roman"/>
              </a:rPr>
              <a:t>de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Potencia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SF6,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alta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tensión,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interiores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(GIS).</a:t>
            </a:r>
            <a:endParaRPr lang="es-ES"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923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6" y="292677"/>
            <a:ext cx="11793682" cy="5676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3464">
              <a:lnSpc>
                <a:spcPct val="111000"/>
              </a:lnSpc>
              <a:spcBef>
                <a:spcPts val="791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10.26</a:t>
            </a:r>
            <a:r>
              <a:rPr sz="1636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componentes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internos</a:t>
            </a:r>
            <a:r>
              <a:rPr sz="1636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4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51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GIS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5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4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juego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barras</a:t>
            </a:r>
            <a:r>
              <a:rPr sz="1636" dirty="0">
                <a:cs typeface="Times New Roman"/>
              </a:rPr>
              <a:t> doble para</a:t>
            </a:r>
            <a:r>
              <a:rPr sz="1636" spc="-3" dirty="0">
                <a:cs typeface="Times New Roman"/>
              </a:rPr>
              <a:t> interiores</a:t>
            </a:r>
            <a:r>
              <a:rPr sz="1636" dirty="0">
                <a:cs typeface="Times New Roman"/>
              </a:rPr>
              <a:t> para</a:t>
            </a:r>
            <a:r>
              <a:rPr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220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kV: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6264" y="2092697"/>
            <a:ext cx="981544" cy="3032259"/>
          </a:xfrm>
          <a:prstGeom prst="rect">
            <a:avLst/>
          </a:prstGeom>
        </p:spPr>
        <p:txBody>
          <a:bodyPr vert="horz" wrap="square" lIns="0" tIns="20782" rIns="0" bIns="0" rtlCol="0">
            <a:spAutoFit/>
          </a:bodyPr>
          <a:lstStyle/>
          <a:p>
            <a:pPr marL="23812" algn="ctr">
              <a:lnSpc>
                <a:spcPts val="1432"/>
              </a:lnSpc>
              <a:spcBef>
                <a:spcPts val="164"/>
              </a:spcBef>
            </a:pPr>
            <a:r>
              <a:rPr sz="1636" b="1" dirty="0">
                <a:cs typeface="Times New Roman"/>
              </a:rPr>
              <a:t>1</a:t>
            </a:r>
          </a:p>
          <a:p>
            <a:pPr algn="ctr">
              <a:lnSpc>
                <a:spcPts val="1432"/>
              </a:lnSpc>
              <a:spcBef>
                <a:spcPts val="99"/>
              </a:spcBef>
            </a:pPr>
            <a:r>
              <a:rPr sz="1636" b="1" dirty="0">
                <a:cs typeface="Times New Roman"/>
              </a:rPr>
              <a:t>2,</a:t>
            </a:r>
            <a:r>
              <a:rPr sz="1636" b="1" spc="-2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3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&amp;</a:t>
            </a:r>
            <a:r>
              <a:rPr sz="1636" b="1" spc="-2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4</a:t>
            </a:r>
          </a:p>
          <a:p>
            <a:pPr marL="23812" algn="ctr">
              <a:lnSpc>
                <a:spcPts val="1432"/>
              </a:lnSpc>
              <a:spcBef>
                <a:spcPts val="106"/>
              </a:spcBef>
            </a:pPr>
            <a:r>
              <a:rPr sz="1636" b="1" dirty="0">
                <a:cs typeface="Times New Roman"/>
              </a:rPr>
              <a:t>5</a:t>
            </a:r>
          </a:p>
          <a:p>
            <a:pPr marL="23812" algn="ctr">
              <a:lnSpc>
                <a:spcPts val="1432"/>
              </a:lnSpc>
              <a:spcBef>
                <a:spcPts val="99"/>
              </a:spcBef>
            </a:pPr>
            <a:r>
              <a:rPr sz="1636" b="1" dirty="0">
                <a:cs typeface="Times New Roman"/>
              </a:rPr>
              <a:t>6</a:t>
            </a:r>
          </a:p>
          <a:p>
            <a:pPr marL="23812" algn="ctr">
              <a:lnSpc>
                <a:spcPts val="1432"/>
              </a:lnSpc>
              <a:spcBef>
                <a:spcPts val="99"/>
              </a:spcBef>
            </a:pPr>
            <a:r>
              <a:rPr sz="1636" b="1" dirty="0">
                <a:cs typeface="Times New Roman"/>
              </a:rPr>
              <a:t>7</a:t>
            </a:r>
          </a:p>
          <a:p>
            <a:pPr marL="23812" algn="ctr">
              <a:lnSpc>
                <a:spcPts val="1432"/>
              </a:lnSpc>
              <a:spcBef>
                <a:spcPts val="99"/>
              </a:spcBef>
            </a:pPr>
            <a:r>
              <a:rPr sz="1636" b="1" dirty="0">
                <a:cs typeface="Times New Roman"/>
              </a:rPr>
              <a:t>8</a:t>
            </a:r>
          </a:p>
          <a:p>
            <a:pPr marL="23812" algn="ctr">
              <a:lnSpc>
                <a:spcPts val="1432"/>
              </a:lnSpc>
              <a:spcBef>
                <a:spcPts val="106"/>
              </a:spcBef>
            </a:pPr>
            <a:r>
              <a:rPr sz="1636" b="1" dirty="0">
                <a:cs typeface="Times New Roman"/>
              </a:rPr>
              <a:t>9</a:t>
            </a:r>
            <a:endParaRPr lang="es-ES" sz="1636" b="1" dirty="0">
              <a:cs typeface="Times New Roman"/>
            </a:endParaRPr>
          </a:p>
          <a:p>
            <a:pPr marL="23812" algn="ctr">
              <a:lnSpc>
                <a:spcPts val="1432"/>
              </a:lnSpc>
              <a:spcBef>
                <a:spcPts val="106"/>
              </a:spcBef>
            </a:pPr>
            <a:r>
              <a:rPr lang="es-ES" sz="1636" b="1" dirty="0">
                <a:cs typeface="Times New Roman"/>
              </a:rPr>
              <a:t>10, 11 &amp;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12</a:t>
            </a:r>
          </a:p>
          <a:p>
            <a:pPr marL="8659" algn="ctr">
              <a:lnSpc>
                <a:spcPts val="1432"/>
              </a:lnSpc>
              <a:spcBef>
                <a:spcPts val="164"/>
              </a:spcBef>
            </a:pPr>
            <a:r>
              <a:rPr lang="en-US" sz="1636" b="1" dirty="0">
                <a:cs typeface="Times New Roman"/>
              </a:rPr>
              <a:t>13</a:t>
            </a:r>
          </a:p>
          <a:p>
            <a:pPr marL="8659" algn="ctr">
              <a:lnSpc>
                <a:spcPts val="1432"/>
              </a:lnSpc>
              <a:spcBef>
                <a:spcPts val="99"/>
              </a:spcBef>
            </a:pPr>
            <a:r>
              <a:rPr lang="en-US" sz="1636" b="1" dirty="0">
                <a:cs typeface="Times New Roman"/>
              </a:rPr>
              <a:t>14</a:t>
            </a:r>
          </a:p>
          <a:p>
            <a:pPr marL="8659" algn="ctr">
              <a:lnSpc>
                <a:spcPts val="1432"/>
              </a:lnSpc>
              <a:spcBef>
                <a:spcPts val="99"/>
              </a:spcBef>
            </a:pPr>
            <a:r>
              <a:rPr lang="en-US" sz="1636" b="1" dirty="0">
                <a:cs typeface="Times New Roman"/>
              </a:rPr>
              <a:t>15</a:t>
            </a:r>
          </a:p>
          <a:p>
            <a:pPr marL="8659" algn="ctr">
              <a:lnSpc>
                <a:spcPts val="1432"/>
              </a:lnSpc>
              <a:spcBef>
                <a:spcPts val="109"/>
              </a:spcBef>
            </a:pPr>
            <a:r>
              <a:rPr lang="en-US" sz="1636" b="1" dirty="0">
                <a:cs typeface="Times New Roman"/>
              </a:rPr>
              <a:t>16</a:t>
            </a:r>
          </a:p>
          <a:p>
            <a:pPr marL="8659" algn="ctr">
              <a:lnSpc>
                <a:spcPts val="1432"/>
              </a:lnSpc>
              <a:spcBef>
                <a:spcPts val="99"/>
              </a:spcBef>
            </a:pPr>
            <a:r>
              <a:rPr lang="en-US" sz="1636" b="1" dirty="0">
                <a:cs typeface="Times New Roman"/>
              </a:rPr>
              <a:t>17</a:t>
            </a:r>
          </a:p>
          <a:p>
            <a:pPr marL="8659" algn="ctr">
              <a:lnSpc>
                <a:spcPts val="1432"/>
              </a:lnSpc>
              <a:spcBef>
                <a:spcPts val="95"/>
              </a:spcBef>
            </a:pPr>
            <a:r>
              <a:rPr lang="en-US" sz="1636" b="1" dirty="0">
                <a:cs typeface="Times New Roman"/>
              </a:rPr>
              <a:t>18</a:t>
            </a:r>
          </a:p>
          <a:p>
            <a:pPr marL="23812" algn="ctr">
              <a:spcBef>
                <a:spcPts val="106"/>
              </a:spcBef>
            </a:pPr>
            <a:endParaRPr sz="818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4167" y="2092697"/>
            <a:ext cx="4501862" cy="3310860"/>
          </a:xfrm>
          <a:prstGeom prst="rect">
            <a:avLst/>
          </a:prstGeom>
        </p:spPr>
        <p:txBody>
          <a:bodyPr vert="horz" wrap="square" lIns="0" tIns="20782" rIns="0" bIns="0" rtlCol="0">
            <a:spAutoFit/>
          </a:bodyPr>
          <a:lstStyle/>
          <a:p>
            <a:pPr marL="33337" algn="just">
              <a:lnSpc>
                <a:spcPts val="1568"/>
              </a:lnSpc>
              <a:spcBef>
                <a:spcPts val="164"/>
              </a:spcBef>
            </a:pPr>
            <a:r>
              <a:rPr sz="1636" b="1" spc="-3" dirty="0">
                <a:cs typeface="Times New Roman"/>
              </a:rPr>
              <a:t>Interruptor</a:t>
            </a:r>
            <a:r>
              <a:rPr sz="1636" b="1" spc="-2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SF6.</a:t>
            </a:r>
            <a:endParaRPr lang="es-ES" sz="1636" b="1" spc="-3" dirty="0">
              <a:cs typeface="Times New Roman"/>
            </a:endParaRPr>
          </a:p>
          <a:p>
            <a:pPr marL="32471" marR="3464" indent="-24245" algn="just">
              <a:lnSpc>
                <a:spcPts val="1568"/>
              </a:lnSpc>
              <a:spcBef>
                <a:spcPts val="44"/>
              </a:spcBef>
            </a:pPr>
            <a:r>
              <a:rPr sz="1636" b="1" dirty="0" err="1">
                <a:cs typeface="Times New Roman"/>
              </a:rPr>
              <a:t>Componentes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del </a:t>
            </a:r>
            <a:r>
              <a:rPr sz="1636" b="1" spc="-3" dirty="0">
                <a:cs typeface="Times New Roman"/>
              </a:rPr>
              <a:t>mando del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 SF6. </a:t>
            </a:r>
            <a:r>
              <a:rPr sz="1636" b="1" spc="-194" dirty="0">
                <a:cs typeface="Times New Roman"/>
              </a:rPr>
              <a:t> </a:t>
            </a:r>
            <a:endParaRPr lang="es-ES" sz="1636" b="1" spc="-194" dirty="0">
              <a:cs typeface="Times New Roman"/>
            </a:endParaRPr>
          </a:p>
          <a:p>
            <a:pPr marL="32471" marR="3464" indent="-24245" algn="just">
              <a:lnSpc>
                <a:spcPts val="1568"/>
              </a:lnSpc>
              <a:spcBef>
                <a:spcPts val="44"/>
              </a:spcBef>
            </a:pPr>
            <a:r>
              <a:rPr sz="1636" b="1" spc="-3" dirty="0" err="1">
                <a:cs typeface="Times New Roman"/>
              </a:rPr>
              <a:t>Seccionadores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Barra </a:t>
            </a:r>
            <a:r>
              <a:rPr sz="1636" b="1" spc="-7" dirty="0">
                <a:cs typeface="Times New Roman"/>
              </a:rPr>
              <a:t>I.</a:t>
            </a:r>
            <a:endParaRPr sz="1636" b="1" dirty="0">
              <a:cs typeface="Times New Roman"/>
            </a:endParaRPr>
          </a:p>
          <a:p>
            <a:pPr marL="32471" algn="just">
              <a:lnSpc>
                <a:spcPts val="1568"/>
              </a:lnSpc>
              <a:spcBef>
                <a:spcPts val="41"/>
              </a:spcBef>
            </a:pPr>
            <a:r>
              <a:rPr sz="1636" b="1" spc="-3" dirty="0">
                <a:cs typeface="Times New Roman"/>
              </a:rPr>
              <a:t>Barras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Principales</a:t>
            </a:r>
            <a:r>
              <a:rPr sz="1636" b="1" spc="-7" dirty="0">
                <a:cs typeface="Times New Roman"/>
              </a:rPr>
              <a:t> I.</a:t>
            </a:r>
            <a:endParaRPr sz="1636" b="1" dirty="0">
              <a:cs typeface="Times New Roman"/>
            </a:endParaRPr>
          </a:p>
          <a:p>
            <a:pPr marL="32471" marR="885368" algn="just">
              <a:lnSpc>
                <a:spcPts val="1568"/>
              </a:lnSpc>
            </a:pPr>
            <a:r>
              <a:rPr sz="1636" b="1" spc="-3" dirty="0">
                <a:cs typeface="Times New Roman"/>
              </a:rPr>
              <a:t>Seccionadores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Barra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II. </a:t>
            </a:r>
            <a:r>
              <a:rPr sz="1636" b="1" spc="-194" dirty="0">
                <a:cs typeface="Times New Roman"/>
              </a:rPr>
              <a:t> </a:t>
            </a:r>
            <a:endParaRPr lang="es-ES" sz="1636" b="1" spc="-194" dirty="0">
              <a:cs typeface="Times New Roman"/>
            </a:endParaRPr>
          </a:p>
          <a:p>
            <a:pPr marL="32471" marR="885368" algn="just">
              <a:lnSpc>
                <a:spcPts val="1568"/>
              </a:lnSpc>
            </a:pPr>
            <a:r>
              <a:rPr sz="1636" b="1" spc="-3" dirty="0" err="1">
                <a:cs typeface="Times New Roman"/>
              </a:rPr>
              <a:t>Barras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Principales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II.</a:t>
            </a:r>
            <a:endParaRPr sz="1636" b="1" dirty="0">
              <a:cs typeface="Times New Roman"/>
            </a:endParaRPr>
          </a:p>
          <a:p>
            <a:pPr marL="32471" algn="just">
              <a:lnSpc>
                <a:spcPts val="1568"/>
              </a:lnSpc>
              <a:spcBef>
                <a:spcPts val="106"/>
              </a:spcBef>
            </a:pPr>
            <a:r>
              <a:rPr sz="1636" b="1" spc="-3" dirty="0">
                <a:cs typeface="Times New Roman"/>
              </a:rPr>
              <a:t>Seccionadores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Línea</a:t>
            </a:r>
            <a:r>
              <a:rPr sz="1636" b="1" spc="-3" dirty="0">
                <a:cs typeface="Times New Roman"/>
              </a:rPr>
              <a:t>.</a:t>
            </a:r>
            <a:endParaRPr lang="es-ES" sz="1636" b="1" spc="-3" dirty="0">
              <a:cs typeface="Times New Roman"/>
            </a:endParaRPr>
          </a:p>
          <a:p>
            <a:pPr marL="8659" marR="404369" algn="just">
              <a:lnSpc>
                <a:spcPts val="1568"/>
              </a:lnSpc>
              <a:spcBef>
                <a:spcPts val="65"/>
              </a:spcBef>
            </a:pPr>
            <a:r>
              <a:rPr lang="es-ES" sz="1636" b="1" spc="-3" dirty="0">
                <a:cs typeface="Times New Roman"/>
              </a:rPr>
              <a:t>Seccionadores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 </a:t>
            </a:r>
            <a:r>
              <a:rPr lang="es-ES" sz="1636" b="1" spc="-3" dirty="0">
                <a:cs typeface="Times New Roman"/>
              </a:rPr>
              <a:t>Puesta </a:t>
            </a:r>
            <a:r>
              <a:rPr lang="es-ES" sz="1636" b="1" dirty="0">
                <a:cs typeface="Times New Roman"/>
              </a:rPr>
              <a:t>a</a:t>
            </a:r>
            <a:r>
              <a:rPr lang="es-ES" sz="1636" b="1" spc="-3" dirty="0">
                <a:cs typeface="Times New Roman"/>
              </a:rPr>
              <a:t> Tierra. </a:t>
            </a:r>
          </a:p>
          <a:p>
            <a:pPr marL="8659" marR="404369" algn="just">
              <a:lnSpc>
                <a:spcPts val="1568"/>
              </a:lnSpc>
              <a:spcBef>
                <a:spcPts val="65"/>
              </a:spcBef>
            </a:pPr>
            <a:r>
              <a:rPr lang="es-ES" sz="1636" b="1" spc="-3" dirty="0">
                <a:cs typeface="Times New Roman"/>
              </a:rPr>
              <a:t>Transformador 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Corriente. </a:t>
            </a:r>
            <a:r>
              <a:rPr lang="es-ES" sz="1636" b="1" dirty="0">
                <a:cs typeface="Times New Roman"/>
              </a:rPr>
              <a:t> </a:t>
            </a:r>
          </a:p>
          <a:p>
            <a:pPr marL="8659" marR="404369" algn="just">
              <a:lnSpc>
                <a:spcPts val="1568"/>
              </a:lnSpc>
              <a:spcBef>
                <a:spcPts val="65"/>
              </a:spcBef>
            </a:pPr>
            <a:r>
              <a:rPr lang="es-ES" sz="1636" b="1" spc="-3" dirty="0">
                <a:cs typeface="Times New Roman"/>
              </a:rPr>
              <a:t>Transformador 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Tensión. </a:t>
            </a:r>
            <a:r>
              <a:rPr lang="es-ES" sz="1636" b="1" dirty="0">
                <a:cs typeface="Times New Roman"/>
              </a:rPr>
              <a:t> </a:t>
            </a:r>
          </a:p>
          <a:p>
            <a:pPr marL="8659" marR="404369" algn="just">
              <a:lnSpc>
                <a:spcPts val="1568"/>
              </a:lnSpc>
              <a:spcBef>
                <a:spcPts val="65"/>
              </a:spcBef>
            </a:pPr>
            <a:r>
              <a:rPr lang="es-ES" sz="1636" b="1" spc="-3" dirty="0">
                <a:cs typeface="Times New Roman"/>
              </a:rPr>
              <a:t>Terminal del </a:t>
            </a:r>
            <a:r>
              <a:rPr lang="es-ES" sz="1636" b="1" dirty="0">
                <a:cs typeface="Times New Roman"/>
              </a:rPr>
              <a:t>cable </a:t>
            </a:r>
            <a:r>
              <a:rPr lang="es-ES" sz="1636" b="1" spc="-3" dirty="0">
                <a:cs typeface="Times New Roman"/>
              </a:rPr>
              <a:t>subterráneo. </a:t>
            </a:r>
            <a:r>
              <a:rPr lang="es-ES" sz="1636" b="1" spc="-194" dirty="0">
                <a:cs typeface="Times New Roman"/>
              </a:rPr>
              <a:t> </a:t>
            </a:r>
          </a:p>
          <a:p>
            <a:pPr marL="8659" marR="404369" algn="just">
              <a:lnSpc>
                <a:spcPts val="1568"/>
              </a:lnSpc>
              <a:spcBef>
                <a:spcPts val="65"/>
              </a:spcBef>
            </a:pPr>
            <a:r>
              <a:rPr lang="es-ES" sz="1636" b="1" spc="-3" dirty="0">
                <a:cs typeface="Times New Roman"/>
              </a:rPr>
              <a:t>Unidad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3" dirty="0">
                <a:cs typeface="Times New Roman"/>
              </a:rPr>
              <a:t> control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del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gas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SF6.</a:t>
            </a:r>
            <a:endParaRPr lang="es-ES" sz="1636" b="1" dirty="0">
              <a:cs typeface="Times New Roman"/>
            </a:endParaRPr>
          </a:p>
          <a:p>
            <a:pPr marL="8659" marR="3464" algn="just">
              <a:lnSpc>
                <a:spcPts val="1568"/>
              </a:lnSpc>
            </a:pPr>
            <a:r>
              <a:rPr lang="es-ES" sz="1636" b="1" spc="-3" dirty="0">
                <a:cs typeface="Times New Roman"/>
              </a:rPr>
              <a:t>Unidad</a:t>
            </a:r>
            <a:r>
              <a:rPr lang="es-ES" sz="1636" b="1" dirty="0">
                <a:cs typeface="Times New Roman"/>
              </a:rPr>
              <a:t> de </a:t>
            </a:r>
            <a:r>
              <a:rPr lang="es-ES" sz="1636" b="1" spc="-3" dirty="0">
                <a:cs typeface="Times New Roman"/>
              </a:rPr>
              <a:t>control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del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interruptor</a:t>
            </a:r>
            <a:r>
              <a:rPr lang="es-ES" sz="1636" b="1" dirty="0">
                <a:cs typeface="Times New Roman"/>
              </a:rPr>
              <a:t> de</a:t>
            </a:r>
            <a:r>
              <a:rPr lang="es-ES" sz="1636" b="1" spc="-3" dirty="0">
                <a:cs typeface="Times New Roman"/>
              </a:rPr>
              <a:t> SF6. </a:t>
            </a:r>
            <a:r>
              <a:rPr lang="es-ES" sz="1636" b="1" spc="-194" dirty="0">
                <a:cs typeface="Times New Roman"/>
              </a:rPr>
              <a:t> </a:t>
            </a:r>
          </a:p>
          <a:p>
            <a:pPr marL="8659" marR="3464" algn="just">
              <a:lnSpc>
                <a:spcPts val="1568"/>
              </a:lnSpc>
            </a:pPr>
            <a:r>
              <a:rPr lang="es-ES" sz="1636" b="1" spc="-3" dirty="0">
                <a:cs typeface="Times New Roman"/>
              </a:rPr>
              <a:t>Tablero </a:t>
            </a:r>
            <a:r>
              <a:rPr lang="es-ES" sz="1636" b="1" dirty="0">
                <a:cs typeface="Times New Roman"/>
              </a:rPr>
              <a:t>de comando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y</a:t>
            </a:r>
            <a:r>
              <a:rPr lang="es-ES" sz="1636" b="1" spc="-2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control</a:t>
            </a:r>
            <a:r>
              <a:rPr lang="es-ES" sz="1636" b="1" spc="-3" dirty="0">
                <a:cs typeface="Times New Roman"/>
              </a:rPr>
              <a:t> local.</a:t>
            </a:r>
            <a:endParaRPr lang="es-ES" sz="1636" b="1" dirty="0">
              <a:cs typeface="Times New Roman"/>
            </a:endParaRPr>
          </a:p>
          <a:p>
            <a:pPr marL="8659" algn="just">
              <a:spcBef>
                <a:spcPts val="68"/>
              </a:spcBef>
            </a:pPr>
            <a:endParaRPr lang="es-ES" sz="1227" dirty="0">
              <a:latin typeface="Times New Roman"/>
              <a:cs typeface="Times New Roman"/>
            </a:endParaRPr>
          </a:p>
          <a:p>
            <a:pPr marL="32471">
              <a:spcBef>
                <a:spcPts val="106"/>
              </a:spcBef>
            </a:pPr>
            <a:endParaRPr sz="818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22593" y="3470522"/>
            <a:ext cx="1732684" cy="146742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404369">
              <a:lnSpc>
                <a:spcPct val="110300"/>
              </a:lnSpc>
              <a:spcBef>
                <a:spcPts val="65"/>
              </a:spcBef>
            </a:pPr>
            <a:endParaRPr sz="818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0773" y="5050554"/>
            <a:ext cx="11200722" cy="111604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3464" algn="just">
              <a:lnSpc>
                <a:spcPct val="110200"/>
              </a:lnSpc>
              <a:spcBef>
                <a:spcPts val="65"/>
              </a:spcBef>
            </a:pPr>
            <a:r>
              <a:rPr sz="1636" spc="-3" dirty="0">
                <a:cs typeface="Times New Roman"/>
              </a:rPr>
              <a:t>A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5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temperatura</a:t>
            </a:r>
            <a:r>
              <a:rPr sz="1636" b="1" i="1" u="sng" spc="5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del</a:t>
            </a:r>
            <a:r>
              <a:rPr sz="1636" b="1" i="1" u="sng" spc="6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arco</a:t>
            </a:r>
            <a:r>
              <a:rPr sz="1636" b="1" i="1" u="sng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eléctrico,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descompone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fluoruros</a:t>
            </a:r>
            <a:r>
              <a:rPr sz="1636" spc="55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azufre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inferiores;</a:t>
            </a:r>
            <a:r>
              <a:rPr sz="1636" spc="61" dirty="0">
                <a:cs typeface="Times New Roman"/>
              </a:rPr>
              <a:t> </a:t>
            </a:r>
            <a:r>
              <a:rPr sz="1636" spc="7" dirty="0">
                <a:cs typeface="Times New Roman"/>
              </a:rPr>
              <a:t>pero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 grado </a:t>
            </a:r>
            <a:r>
              <a:rPr sz="1636" dirty="0">
                <a:cs typeface="Times New Roman"/>
              </a:rPr>
              <a:t>de descomposición </a:t>
            </a:r>
            <a:r>
              <a:rPr sz="1636" spc="-3" dirty="0">
                <a:cs typeface="Times New Roman"/>
              </a:rPr>
              <a:t>es </a:t>
            </a:r>
            <a:r>
              <a:rPr sz="1636" dirty="0">
                <a:cs typeface="Times New Roman"/>
              </a:rPr>
              <a:t>tan </a:t>
            </a:r>
            <a:r>
              <a:rPr sz="1636" dirty="0" err="1">
                <a:cs typeface="Times New Roman"/>
              </a:rPr>
              <a:t>pequeño</a:t>
            </a:r>
            <a:r>
              <a:rPr sz="1636" dirty="0">
                <a:cs typeface="Times New Roman"/>
              </a:rPr>
              <a:t> que </a:t>
            </a:r>
            <a:r>
              <a:rPr sz="1636" spc="3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mayoría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productos </a:t>
            </a:r>
            <a:r>
              <a:rPr sz="1636" spc="-3" dirty="0">
                <a:cs typeface="Times New Roman"/>
              </a:rPr>
              <a:t>resultantes </a:t>
            </a:r>
            <a:r>
              <a:rPr sz="1636" dirty="0">
                <a:cs typeface="Times New Roman"/>
              </a:rPr>
              <a:t>se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recambian</a:t>
            </a:r>
            <a:r>
              <a:rPr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inmediata</a:t>
            </a:r>
            <a:r>
              <a:rPr sz="1636" dirty="0" err="1">
                <a:cs typeface="Times New Roman"/>
              </a:rPr>
              <a:t>mente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 formar </a:t>
            </a:r>
            <a:r>
              <a:rPr sz="1636" dirty="0">
                <a:cs typeface="Times New Roman"/>
              </a:rPr>
              <a:t>de nuevo </a:t>
            </a:r>
            <a:r>
              <a:rPr sz="1636" spc="-3" dirty="0">
                <a:cs typeface="Times New Roman"/>
              </a:rPr>
              <a:t>el hexafluoruro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azufre. </a:t>
            </a:r>
            <a:r>
              <a:rPr sz="1636" spc="-7" dirty="0">
                <a:cs typeface="Times New Roman"/>
              </a:rPr>
              <a:t>Las </a:t>
            </a:r>
            <a:r>
              <a:rPr sz="1636" spc="-3" dirty="0">
                <a:cs typeface="Times New Roman"/>
              </a:rPr>
              <a:t>pequeñas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cantidades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subproductos que puedan </a:t>
            </a:r>
            <a:r>
              <a:rPr sz="1636" spc="-3" dirty="0">
                <a:cs typeface="Times New Roman"/>
              </a:rPr>
              <a:t>permanecer son absorbidas </a:t>
            </a:r>
            <a:r>
              <a:rPr sz="1636" dirty="0">
                <a:cs typeface="Times New Roman"/>
              </a:rPr>
              <a:t>por alúmina </a:t>
            </a:r>
            <a:r>
              <a:rPr sz="1636" spc="-3" dirty="0">
                <a:cs typeface="Times New Roman"/>
              </a:rPr>
              <a:t>activada,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dispuesta</a:t>
            </a:r>
            <a:r>
              <a:rPr sz="1636" dirty="0">
                <a:cs typeface="Times New Roman"/>
              </a:rPr>
              <a:t> 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tal </a:t>
            </a:r>
            <a:r>
              <a:rPr sz="1636" spc="-3" dirty="0">
                <a:cs typeface="Times New Roman"/>
              </a:rPr>
              <a:t>efecto</a:t>
            </a:r>
            <a:r>
              <a:rPr sz="1636" dirty="0">
                <a:cs typeface="Times New Roman"/>
              </a:rPr>
              <a:t> 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dirty="0">
                <a:cs typeface="Times New Roman"/>
              </a:rPr>
              <a:t> depósito del </a:t>
            </a:r>
            <a:r>
              <a:rPr sz="1636" spc="-3" dirty="0">
                <a:cs typeface="Times New Roman"/>
              </a:rPr>
              <a:t>interruptor.</a:t>
            </a:r>
            <a:endParaRPr sz="1636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9667" y="727364"/>
            <a:ext cx="4975696" cy="426027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07615" y="576583"/>
            <a:ext cx="2255693" cy="1126281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spcBef>
                <a:spcPts val="14"/>
              </a:spcBef>
            </a:pPr>
            <a:endParaRPr sz="716" dirty="0">
              <a:latin typeface="Times New Roman"/>
              <a:cs typeface="Times New Roman"/>
            </a:endParaRPr>
          </a:p>
          <a:p>
            <a:pPr marL="8659">
              <a:spcBef>
                <a:spcPts val="3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10.26: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Componentes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internos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GIS,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barras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doble,</a:t>
            </a:r>
            <a:r>
              <a:rPr sz="1636" b="1" spc="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220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kV,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interiores.</a:t>
            </a:r>
            <a:endParaRPr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88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7"/>
            <a:ext cx="11845636" cy="2881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marR="3464">
              <a:lnSpc>
                <a:spcPct val="111000"/>
              </a:lnSpc>
              <a:spcBef>
                <a:spcPts val="791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10.27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20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foto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0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 </a:t>
            </a:r>
            <a:r>
              <a:rPr sz="1636" spc="-3" dirty="0">
                <a:cs typeface="Times New Roman"/>
              </a:rPr>
              <a:t>subestación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encapsulada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SF6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 </a:t>
            </a:r>
            <a:r>
              <a:rPr sz="1636" dirty="0">
                <a:cs typeface="Times New Roman"/>
              </a:rPr>
              <a:t>para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170 </a:t>
            </a:r>
            <a:r>
              <a:rPr sz="1636" spc="-3" dirty="0">
                <a:cs typeface="Times New Roman"/>
              </a:rPr>
              <a:t>kV: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2520" y="6361264"/>
            <a:ext cx="5690233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68"/>
              </a:spcBef>
            </a:pPr>
            <a:r>
              <a:rPr sz="1636" b="1" dirty="0">
                <a:cs typeface="Times New Roman"/>
              </a:rPr>
              <a:t>Figura </a:t>
            </a:r>
            <a:r>
              <a:rPr sz="1636" b="1" spc="-3" dirty="0">
                <a:cs typeface="Times New Roman"/>
              </a:rPr>
              <a:t>10.28: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encapsulada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SF6,</a:t>
            </a:r>
            <a:r>
              <a:rPr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500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kV,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interiores.</a:t>
            </a:r>
            <a:endParaRPr sz="1636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935181"/>
            <a:ext cx="5091545" cy="50395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80364" y="759628"/>
            <a:ext cx="6234545" cy="1393855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marR="3464" algn="just">
              <a:lnSpc>
                <a:spcPct val="110300"/>
              </a:lnSpc>
              <a:spcBef>
                <a:spcPts val="3"/>
              </a:spcBef>
            </a:pPr>
            <a:r>
              <a:rPr sz="1636" spc="-3" dirty="0">
                <a:cs typeface="Times New Roman"/>
              </a:rPr>
              <a:t>Durante el </a:t>
            </a:r>
            <a:r>
              <a:rPr sz="1636" b="1" i="1" u="sng" spc="-3" dirty="0">
                <a:cs typeface="Times New Roman"/>
              </a:rPr>
              <a:t>paso del arco eléctrico, </a:t>
            </a:r>
            <a:r>
              <a:rPr sz="1636" b="1" i="1" u="sng" dirty="0">
                <a:cs typeface="Times New Roman"/>
              </a:rPr>
              <a:t>se </a:t>
            </a:r>
            <a:r>
              <a:rPr sz="1636" b="1" i="1" u="sng" spc="-3" dirty="0">
                <a:cs typeface="Times New Roman"/>
              </a:rPr>
              <a:t>producen fluoruros metálicos</a:t>
            </a:r>
            <a:r>
              <a:rPr sz="1636" spc="-3" dirty="0">
                <a:cs typeface="Times New Roman"/>
              </a:rPr>
              <a:t>, los </a:t>
            </a:r>
            <a:r>
              <a:rPr sz="1636" dirty="0">
                <a:cs typeface="Times New Roman"/>
              </a:rPr>
              <a:t>cuales </a:t>
            </a:r>
            <a:r>
              <a:rPr sz="1636" spc="-3" dirty="0">
                <a:cs typeface="Times New Roman"/>
              </a:rPr>
              <a:t>se </a:t>
            </a:r>
            <a:r>
              <a:rPr sz="1636" b="1" i="1" u="sng" spc="-3" dirty="0">
                <a:cs typeface="Times New Roman"/>
              </a:rPr>
              <a:t>depositan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 forma </a:t>
            </a:r>
            <a:r>
              <a:rPr sz="1636" b="1" i="1" u="sng" dirty="0">
                <a:cs typeface="Times New Roman"/>
              </a:rPr>
              <a:t>de un polvo </a:t>
            </a:r>
            <a:r>
              <a:rPr sz="1636" b="1" i="1" u="sng" spc="-3" dirty="0">
                <a:cs typeface="Times New Roman"/>
              </a:rPr>
              <a:t>blanco</a:t>
            </a:r>
            <a:r>
              <a:rPr sz="1636" spc="-3" dirty="0">
                <a:cs typeface="Times New Roman"/>
              </a:rPr>
              <a:t>; pero debido </a:t>
            </a:r>
            <a:r>
              <a:rPr sz="1636" dirty="0">
                <a:cs typeface="Times New Roman"/>
              </a:rPr>
              <a:t>a que </a:t>
            </a:r>
            <a:r>
              <a:rPr sz="1636" spc="-3" dirty="0">
                <a:cs typeface="Times New Roman"/>
              </a:rPr>
              <a:t>poseen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alta rigidez dieléctrica, </a:t>
            </a:r>
            <a:r>
              <a:rPr sz="1636" dirty="0">
                <a:cs typeface="Times New Roman"/>
              </a:rPr>
              <a:t>no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causan </a:t>
            </a:r>
            <a:r>
              <a:rPr sz="1636" dirty="0">
                <a:cs typeface="Times New Roman"/>
              </a:rPr>
              <a:t>perturbaciones desde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punto de vista </a:t>
            </a:r>
            <a:r>
              <a:rPr sz="1636" spc="-3" dirty="0">
                <a:cs typeface="Times New Roman"/>
              </a:rPr>
              <a:t>eléctrico. </a:t>
            </a:r>
            <a:r>
              <a:rPr sz="1636" spc="-7" dirty="0">
                <a:cs typeface="Times New Roman"/>
              </a:rPr>
              <a:t>La</a:t>
            </a:r>
            <a:r>
              <a:rPr sz="1636" spc="19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Figura 10.28 muestra una foto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</a:t>
            </a:r>
            <a:r>
              <a:rPr sz="1636" spc="-3" dirty="0">
                <a:cs typeface="Times New Roman"/>
              </a:rPr>
              <a:t>subestación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 encapsulada SF6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interiores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500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kV:</a:t>
            </a:r>
            <a:endParaRPr sz="1636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80364" y="2332477"/>
            <a:ext cx="6234545" cy="385011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57368" y="5699936"/>
            <a:ext cx="662420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40773" y="6055236"/>
            <a:ext cx="4342729" cy="59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636" b="1" dirty="0">
                <a:cs typeface="Times New Roman"/>
              </a:rPr>
              <a:t>Figura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10.27: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Subestación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encapsulada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SF6,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barras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doble,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132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 err="1">
                <a:cs typeface="Times New Roman"/>
              </a:rPr>
              <a:t>kV</a:t>
            </a:r>
            <a:r>
              <a:rPr lang="es-ES" sz="1636" b="1" spc="-3" dirty="0">
                <a:cs typeface="Times New Roman"/>
              </a:rPr>
              <a:t>,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interiores.</a:t>
            </a:r>
            <a:endParaRPr lang="es-ES"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32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6"/>
            <a:ext cx="10806545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/>
            <a:r>
              <a:rPr sz="1636" spc="-7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dirty="0">
                <a:cs typeface="Times New Roman"/>
              </a:rPr>
              <a:t> 10.29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 una </a:t>
            </a:r>
            <a:r>
              <a:rPr sz="1636" spc="-3" dirty="0">
                <a:cs typeface="Times New Roman"/>
              </a:rPr>
              <a:t>foto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un</a:t>
            </a:r>
            <a:r>
              <a:rPr sz="1636" spc="3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interruptor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SF6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exteriores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</a:t>
            </a:r>
            <a:r>
              <a:rPr lang="es-ES" sz="1636" dirty="0">
                <a:cs typeface="Times New Roman"/>
              </a:rPr>
              <a:t>32 </a:t>
            </a:r>
            <a:r>
              <a:rPr sz="1636" spc="-3" dirty="0">
                <a:cs typeface="Times New Roman"/>
              </a:rPr>
              <a:t>kV: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2955" y="4260273"/>
            <a:ext cx="11429999" cy="2204141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80" dirty="0">
              <a:latin typeface="Times New Roman"/>
              <a:cs typeface="Times New Roman"/>
            </a:endParaRPr>
          </a:p>
          <a:p>
            <a:pPr marL="2165" algn="ctr"/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10.29: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Interruptor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SF6,</a:t>
            </a:r>
            <a:r>
              <a:rPr sz="1636" b="1" dirty="0">
                <a:cs typeface="Times New Roman"/>
              </a:rPr>
              <a:t> 150 </a:t>
            </a:r>
            <a:r>
              <a:rPr sz="1636" b="1" spc="-3" dirty="0">
                <a:cs typeface="Times New Roman"/>
              </a:rPr>
              <a:t>kV, exteriores.</a:t>
            </a:r>
            <a:endParaRPr sz="1636" b="1" dirty="0">
              <a:cs typeface="Times New Roman"/>
            </a:endParaRPr>
          </a:p>
          <a:p>
            <a:pPr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 marL="8659" marR="3464">
              <a:lnSpc>
                <a:spcPct val="110800"/>
              </a:lnSpc>
            </a:pPr>
            <a:r>
              <a:rPr sz="1636" dirty="0">
                <a:cs typeface="Times New Roman"/>
              </a:rPr>
              <a:t>En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conclusión,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uso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del</a:t>
            </a:r>
            <a:r>
              <a:rPr sz="1636" spc="7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SF6</a:t>
            </a:r>
            <a:r>
              <a:rPr sz="1636" b="1" i="1" u="sng" spc="7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para</a:t>
            </a:r>
            <a:r>
              <a:rPr sz="1636" b="1" i="1" u="sng" spc="6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72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interrupción</a:t>
            </a:r>
            <a:r>
              <a:rPr sz="1636" b="1" i="1" u="sng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arco</a:t>
            </a:r>
            <a:r>
              <a:rPr sz="1636" spc="8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presenta</a:t>
            </a:r>
            <a:r>
              <a:rPr sz="1636" spc="7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7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ventajas</a:t>
            </a:r>
            <a:r>
              <a:rPr sz="1636" spc="-3" dirty="0">
                <a:cs typeface="Times New Roman"/>
              </a:rPr>
              <a:t>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siguientes:</a:t>
            </a:r>
            <a:endParaRPr sz="1636" dirty="0">
              <a:cs typeface="Times New Roman"/>
            </a:endParaRPr>
          </a:p>
          <a:p>
            <a:pPr marL="610450" indent="-447014">
              <a:spcBef>
                <a:spcPts val="99"/>
              </a:spcBef>
              <a:buAutoNum type="arabicPeriod"/>
              <a:tabLst>
                <a:tab pos="673226" algn="l"/>
              </a:tabLst>
            </a:pPr>
            <a:r>
              <a:rPr sz="1636" b="1" dirty="0">
                <a:cs typeface="Times New Roman"/>
              </a:rPr>
              <a:t>Tiempo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duración</a:t>
            </a:r>
            <a:r>
              <a:rPr sz="1636" b="1" dirty="0">
                <a:cs typeface="Times New Roman"/>
              </a:rPr>
              <a:t> del</a:t>
            </a:r>
            <a:r>
              <a:rPr sz="1636" b="1" spc="-3" dirty="0">
                <a:cs typeface="Times New Roman"/>
              </a:rPr>
              <a:t> arco</a:t>
            </a:r>
            <a:r>
              <a:rPr sz="1636" b="1" dirty="0">
                <a:cs typeface="Times New Roman"/>
              </a:rPr>
              <a:t> muy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pequeño.</a:t>
            </a:r>
            <a:endParaRPr sz="1636" b="1" dirty="0">
              <a:cs typeface="Times New Roman"/>
            </a:endParaRPr>
          </a:p>
          <a:p>
            <a:pPr marL="610450" indent="-447014">
              <a:spcBef>
                <a:spcPts val="99"/>
              </a:spcBef>
              <a:buAutoNum type="arabicPeriod"/>
              <a:tabLst>
                <a:tab pos="673226" algn="l"/>
              </a:tabLst>
            </a:pPr>
            <a:r>
              <a:rPr sz="1636" b="1" dirty="0">
                <a:cs typeface="Times New Roman"/>
              </a:rPr>
              <a:t>Alta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rigidez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dieléctrica.</a:t>
            </a:r>
            <a:endParaRPr sz="1636" b="1" dirty="0">
              <a:cs typeface="Times New Roman"/>
            </a:endParaRPr>
          </a:p>
          <a:p>
            <a:pPr marL="610450" indent="-447014">
              <a:spcBef>
                <a:spcPts val="99"/>
              </a:spcBef>
              <a:buAutoNum type="arabicPeriod"/>
              <a:tabLst>
                <a:tab pos="673226" algn="l"/>
              </a:tabLst>
            </a:pPr>
            <a:r>
              <a:rPr sz="1636" b="1" spc="-3" dirty="0">
                <a:cs typeface="Times New Roman"/>
              </a:rPr>
              <a:t>Rápida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recuperación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del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poder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aislante,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después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extinción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del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arco.</a:t>
            </a:r>
            <a:endParaRPr sz="1636" b="1" dirty="0">
              <a:cs typeface="Times New Roman"/>
            </a:endParaRPr>
          </a:p>
          <a:p>
            <a:pPr marL="610450" indent="-447014">
              <a:spcBef>
                <a:spcPts val="106"/>
              </a:spcBef>
              <a:buAutoNum type="arabicPeriod"/>
              <a:tabLst>
                <a:tab pos="673226" algn="l"/>
              </a:tabLst>
            </a:pPr>
            <a:r>
              <a:rPr sz="1636" b="1" spc="-3" dirty="0">
                <a:cs typeface="Times New Roman"/>
              </a:rPr>
              <a:t>Velocidad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interrupción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muy</a:t>
            </a:r>
            <a:r>
              <a:rPr sz="1636" b="1" spc="-2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elevada.</a:t>
            </a:r>
            <a:endParaRPr sz="1636" b="1" dirty="0">
              <a:cs typeface="Times New Roman"/>
            </a:endParaRPr>
          </a:p>
          <a:p>
            <a:pPr marL="610450" indent="-447014">
              <a:spcBef>
                <a:spcPts val="99"/>
              </a:spcBef>
              <a:buAutoNum type="arabicPeriod"/>
              <a:tabLst>
                <a:tab pos="673226" algn="l"/>
              </a:tabLst>
            </a:pPr>
            <a:r>
              <a:rPr sz="1636" b="1" dirty="0">
                <a:cs typeface="Times New Roman"/>
              </a:rPr>
              <a:t>Muy</a:t>
            </a:r>
            <a:r>
              <a:rPr sz="1636" b="1" spc="-2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alta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capacidad</a:t>
            </a:r>
            <a:r>
              <a:rPr sz="1636" b="1" dirty="0">
                <a:cs typeface="Times New Roman"/>
              </a:rPr>
              <a:t> de </a:t>
            </a:r>
            <a:r>
              <a:rPr sz="1636" b="1" spc="-3" dirty="0">
                <a:cs typeface="Times New Roman"/>
              </a:rPr>
              <a:t>ruptura.</a:t>
            </a:r>
            <a:endParaRPr sz="1636" b="1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3909" y="831273"/>
            <a:ext cx="4156364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5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77091" y="259773"/>
            <a:ext cx="11637818" cy="2498703"/>
          </a:xfrm>
          <a:prstGeom prst="rect">
            <a:avLst/>
          </a:prstGeom>
        </p:spPr>
        <p:txBody>
          <a:bodyPr vert="horz" wrap="square" lIns="0" tIns="30740" rIns="0" bIns="0" rtlCol="0">
            <a:spAutoFit/>
          </a:bodyPr>
          <a:lstStyle/>
          <a:p>
            <a:pPr marL="8659" algn="just">
              <a:spcBef>
                <a:spcPts val="242"/>
              </a:spcBef>
            </a:pPr>
            <a:r>
              <a:rPr sz="1636" b="1" spc="-3" dirty="0">
                <a:cs typeface="Times New Roman"/>
              </a:rPr>
              <a:t>10.12</a:t>
            </a:r>
            <a:r>
              <a:rPr sz="1636" b="1" spc="252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Sistema SCADA</a:t>
            </a:r>
            <a:endParaRPr lang="es-ES" sz="1636" b="1" spc="-3" dirty="0">
              <a:cs typeface="Times New Roman"/>
            </a:endParaRPr>
          </a:p>
          <a:p>
            <a:pPr marL="8659" algn="just">
              <a:spcBef>
                <a:spcPts val="242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34"/>
              </a:spcBef>
            </a:pP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termino SCADA es el acrónimo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“</a:t>
            </a:r>
            <a:r>
              <a:rPr sz="1636" b="1" i="1" u="sng" spc="-3" dirty="0">
                <a:cs typeface="Times New Roman"/>
              </a:rPr>
              <a:t>Supervisión, </a:t>
            </a:r>
            <a:r>
              <a:rPr sz="1636" b="1" i="1" u="sng" dirty="0">
                <a:cs typeface="Times New Roman"/>
              </a:rPr>
              <a:t>Control y Adquisición de </a:t>
            </a:r>
            <a:r>
              <a:rPr sz="1636" b="1" i="1" u="sng" spc="-3" dirty="0" err="1">
                <a:cs typeface="Times New Roman"/>
              </a:rPr>
              <a:t>Dat</a:t>
            </a:r>
            <a:r>
              <a:rPr lang="es-ES" sz="1636" b="1" i="1" u="sng" spc="-3" dirty="0">
                <a:cs typeface="Times New Roman"/>
              </a:rPr>
              <a:t>os</a:t>
            </a:r>
            <a:r>
              <a:rPr sz="1636" spc="-3" dirty="0">
                <a:cs typeface="Times New Roman"/>
              </a:rPr>
              <a:t>”. </a:t>
            </a:r>
            <a:r>
              <a:rPr sz="1636" dirty="0">
                <a:cs typeface="Times New Roman"/>
              </a:rPr>
              <a:t>Son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programas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computadora que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diseñan </a:t>
            </a:r>
            <a:r>
              <a:rPr sz="1636" spc="-3" dirty="0">
                <a:cs typeface="Times New Roman"/>
              </a:rPr>
              <a:t>con el </a:t>
            </a:r>
            <a:r>
              <a:rPr sz="1636" dirty="0">
                <a:cs typeface="Times New Roman"/>
              </a:rPr>
              <a:t>objetivo de </a:t>
            </a:r>
            <a:r>
              <a:rPr sz="1636" b="1" i="1" u="sng" spc="-3" dirty="0">
                <a:cs typeface="Times New Roman"/>
              </a:rPr>
              <a:t>ejercer </a:t>
            </a:r>
            <a:r>
              <a:rPr sz="1636" b="1" i="1" u="sng" dirty="0">
                <a:cs typeface="Times New Roman"/>
              </a:rPr>
              <a:t>control y supervisión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procesos remotos, así como </a:t>
            </a:r>
            <a:r>
              <a:rPr sz="1636" b="1" i="1" u="sng" dirty="0">
                <a:cs typeface="Times New Roman"/>
              </a:rPr>
              <a:t>la </a:t>
            </a:r>
            <a:r>
              <a:rPr sz="1636" b="1" i="1" u="sng" spc="-3" dirty="0">
                <a:cs typeface="Times New Roman"/>
              </a:rPr>
              <a:t>recopilación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datos</a:t>
            </a:r>
            <a:r>
              <a:rPr sz="1636" spc="-3" dirty="0">
                <a:cs typeface="Times New Roman"/>
              </a:rPr>
              <a:t>. </a:t>
            </a:r>
            <a:r>
              <a:rPr sz="1636" dirty="0">
                <a:cs typeface="Times New Roman"/>
              </a:rPr>
              <a:t>Este </a:t>
            </a:r>
            <a:r>
              <a:rPr sz="1636" spc="-3" dirty="0">
                <a:cs typeface="Times New Roman"/>
              </a:rPr>
              <a:t>programa </a:t>
            </a:r>
            <a:r>
              <a:rPr sz="1636" dirty="0">
                <a:cs typeface="Times New Roman"/>
              </a:rPr>
              <a:t>permite </a:t>
            </a:r>
            <a:r>
              <a:rPr sz="1636" spc="-3" dirty="0">
                <a:cs typeface="Times New Roman"/>
              </a:rPr>
              <a:t>el control </a:t>
            </a:r>
            <a:r>
              <a:rPr sz="1636" dirty="0">
                <a:cs typeface="Times New Roman"/>
              </a:rPr>
              <a:t>de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procesos,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proveyendo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información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tiempo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real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situación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diferentes </a:t>
            </a:r>
            <a:r>
              <a:rPr sz="1636" dirty="0">
                <a:cs typeface="Times New Roman"/>
              </a:rPr>
              <a:t> dispositivos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campo,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posibilidad 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actuar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sobre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estos</a:t>
            </a:r>
            <a:r>
              <a:rPr sz="1636" spc="-3" dirty="0">
                <a:cs typeface="Times New Roman"/>
              </a:rPr>
              <a:t>.</a:t>
            </a:r>
            <a:endParaRPr lang="es-ES" sz="1636" spc="-3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 marL="8659" marR="4762" algn="just">
              <a:lnSpc>
                <a:spcPct val="110000"/>
              </a:lnSpc>
            </a:pPr>
            <a:r>
              <a:rPr sz="1636" spc="-7" dirty="0">
                <a:cs typeface="Times New Roman"/>
              </a:rPr>
              <a:t>La </a:t>
            </a:r>
            <a:r>
              <a:rPr sz="1636" b="1" i="1" u="sng" spc="-3" dirty="0">
                <a:cs typeface="Times New Roman"/>
              </a:rPr>
              <a:t>interacción </a:t>
            </a:r>
            <a:r>
              <a:rPr sz="1636" b="1" i="1" u="sng" dirty="0">
                <a:cs typeface="Times New Roman"/>
              </a:rPr>
              <a:t>hombre-máquina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 efectúa </a:t>
            </a:r>
            <a:r>
              <a:rPr sz="1636" dirty="0">
                <a:cs typeface="Times New Roman"/>
              </a:rPr>
              <a:t>a través de </a:t>
            </a:r>
            <a:r>
              <a:rPr sz="1636" b="1" i="1" u="sng" spc="-3" dirty="0">
                <a:cs typeface="Times New Roman"/>
              </a:rPr>
              <a:t>monitores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 permiten visualizar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estado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todos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2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componentes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sistema,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informaciones</a:t>
            </a:r>
            <a:r>
              <a:rPr sz="1636" spc="13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relativas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alarmas</a:t>
            </a:r>
            <a:r>
              <a:rPr sz="1636" spc="13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lang="es-ES" sz="1636" dirty="0">
                <a:cs typeface="Times New Roman"/>
              </a:rPr>
              <a:t> </a:t>
            </a:r>
            <a:r>
              <a:rPr sz="1636" dirty="0" err="1">
                <a:cs typeface="Times New Roman"/>
              </a:rPr>
              <a:t>posibilidad</a:t>
            </a:r>
            <a:r>
              <a:rPr sz="1636" dirty="0">
                <a:cs typeface="Times New Roman"/>
              </a:rPr>
              <a:t> 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comandar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acciones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remotas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sobre</a:t>
            </a:r>
            <a:r>
              <a:rPr sz="1636" spc="-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mismos.</a:t>
            </a:r>
            <a:endParaRPr sz="1636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13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6" y="571500"/>
            <a:ext cx="4727864" cy="561284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3464" algn="just">
              <a:lnSpc>
                <a:spcPts val="1964"/>
              </a:lnSpc>
              <a:spcBef>
                <a:spcPts val="794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-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SCAD</a:t>
            </a:r>
            <a:r>
              <a:rPr sz="1636" spc="-3" dirty="0">
                <a:cs typeface="Times New Roman"/>
              </a:rPr>
              <a:t>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dirty="0">
                <a:cs typeface="Times New Roman"/>
              </a:rPr>
              <a:t> muy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utilizados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control</a:t>
            </a:r>
            <a:r>
              <a:rPr sz="1636" dirty="0">
                <a:cs typeface="Times New Roman"/>
              </a:rPr>
              <a:t> y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operación</a:t>
            </a:r>
            <a:r>
              <a:rPr sz="1636" dirty="0">
                <a:cs typeface="Times New Roman"/>
              </a:rPr>
              <a:t> de</a:t>
            </a:r>
            <a:r>
              <a:rPr sz="1636" spc="20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eléctricos </a:t>
            </a:r>
            <a:r>
              <a:rPr sz="1636" spc="3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potencia; </a:t>
            </a:r>
            <a:r>
              <a:rPr sz="1636" dirty="0">
                <a:cs typeface="Times New Roman"/>
              </a:rPr>
              <a:t>muy </a:t>
            </a:r>
            <a:r>
              <a:rPr sz="1636" spc="-3" dirty="0">
                <a:cs typeface="Times New Roman"/>
              </a:rPr>
              <a:t>especialmente en las </a:t>
            </a:r>
            <a:r>
              <a:rPr sz="1636" b="1" i="1" u="sng" spc="-3" dirty="0">
                <a:cs typeface="Times New Roman"/>
              </a:rPr>
              <a:t>salas </a:t>
            </a:r>
            <a:r>
              <a:rPr sz="1636" b="1" i="1" u="sng" dirty="0">
                <a:cs typeface="Times New Roman"/>
              </a:rPr>
              <a:t>de control de operación de </a:t>
            </a:r>
            <a:r>
              <a:rPr sz="1636" b="1" i="1" u="sng" spc="-3" dirty="0">
                <a:cs typeface="Times New Roman"/>
              </a:rPr>
              <a:t>centrales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eléctricas,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redes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transmisión,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subestaciones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eléctricas</a:t>
            </a:r>
            <a:r>
              <a:rPr sz="1636" b="1" i="1" u="sng" spc="1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-1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centros de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control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energía.</a:t>
            </a:r>
            <a:endParaRPr sz="1636" b="1" i="1" u="sng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99"/>
              </a:spcBef>
            </a:pPr>
            <a:r>
              <a:rPr sz="1636" spc="-7" dirty="0">
                <a:cs typeface="Times New Roman"/>
              </a:rPr>
              <a:t>Las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funciones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principales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SCADA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siguientes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99"/>
              </a:spcBef>
            </a:pPr>
            <a:endParaRPr sz="1636" dirty="0">
              <a:cs typeface="Times New Roman"/>
            </a:endParaRPr>
          </a:p>
          <a:p>
            <a:pPr marL="740333" lvl="1" indent="-42861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Supervisión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remota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instalaciones</a:t>
            </a:r>
            <a:r>
              <a:rPr sz="1636" b="1" spc="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-1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equipos.</a:t>
            </a:r>
            <a:endParaRPr sz="1636" b="1" dirty="0">
              <a:cs typeface="Times New Roman"/>
            </a:endParaRPr>
          </a:p>
          <a:p>
            <a:pPr marL="740333" lvl="1" indent="-428614" algn="just">
              <a:lnSpc>
                <a:spcPts val="1964"/>
              </a:lnSpc>
              <a:spcBef>
                <a:spcPts val="106"/>
              </a:spcBef>
              <a:buAutoNum type="arabicPeriod"/>
              <a:tabLst>
                <a:tab pos="740333" algn="l"/>
              </a:tabLst>
            </a:pPr>
            <a:r>
              <a:rPr sz="1636" b="1" dirty="0">
                <a:cs typeface="Times New Roman"/>
              </a:rPr>
              <a:t>Control</a:t>
            </a:r>
            <a:r>
              <a:rPr sz="1636" b="1" spc="-3" dirty="0">
                <a:cs typeface="Times New Roman"/>
              </a:rPr>
              <a:t> remoto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instalaciones</a:t>
            </a:r>
            <a:r>
              <a:rPr sz="1636" b="1" dirty="0">
                <a:cs typeface="Times New Roman"/>
              </a:rPr>
              <a:t> y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equipos.</a:t>
            </a:r>
          </a:p>
          <a:p>
            <a:pPr marL="740333" lvl="1" indent="-42861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Procesamiento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datos.</a:t>
            </a:r>
          </a:p>
          <a:p>
            <a:pPr marL="740333" lvl="1" indent="-42861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Visualización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gráfica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dinámica.</a:t>
            </a:r>
            <a:endParaRPr sz="1636" b="1" dirty="0">
              <a:cs typeface="Times New Roman"/>
            </a:endParaRPr>
          </a:p>
          <a:p>
            <a:pPr marL="740333" lvl="1" indent="-42861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Generación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reportes.</a:t>
            </a:r>
            <a:endParaRPr sz="1636" b="1" dirty="0">
              <a:cs typeface="Times New Roman"/>
            </a:endParaRPr>
          </a:p>
          <a:p>
            <a:pPr marL="740333" lvl="1" indent="-428614" algn="just">
              <a:lnSpc>
                <a:spcPts val="1964"/>
              </a:lnSpc>
              <a:spcBef>
                <a:spcPts val="106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Representación se </a:t>
            </a:r>
            <a:r>
              <a:rPr sz="1636" b="1" dirty="0">
                <a:cs typeface="Times New Roman"/>
              </a:rPr>
              <a:t>señales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alarma.</a:t>
            </a:r>
            <a:endParaRPr sz="1636" b="1" dirty="0">
              <a:cs typeface="Times New Roman"/>
            </a:endParaRPr>
          </a:p>
          <a:p>
            <a:pPr marL="740333" lvl="1" indent="-428614" algn="just">
              <a:lnSpc>
                <a:spcPts val="1964"/>
              </a:lnSpc>
              <a:spcBef>
                <a:spcPts val="99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Almacenamiento</a:t>
            </a:r>
            <a:r>
              <a:rPr sz="1636" b="1" spc="3" dirty="0">
                <a:cs typeface="Times New Roman"/>
              </a:rPr>
              <a:t> de </a:t>
            </a:r>
            <a:r>
              <a:rPr sz="1636" b="1" spc="-3" dirty="0">
                <a:cs typeface="Times New Roman"/>
              </a:rPr>
              <a:t>información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histórica.</a:t>
            </a:r>
            <a:endParaRPr sz="1636" b="1" dirty="0">
              <a:cs typeface="Times New Roman"/>
            </a:endParaRPr>
          </a:p>
          <a:p>
            <a:pPr marL="740333" lvl="1" indent="-428614" algn="just">
              <a:lnSpc>
                <a:spcPts val="1964"/>
              </a:lnSpc>
              <a:spcBef>
                <a:spcPts val="95"/>
              </a:spcBef>
              <a:buAutoNum type="arabicPeriod"/>
              <a:tabLst>
                <a:tab pos="740333" algn="l"/>
              </a:tabLst>
            </a:pPr>
            <a:r>
              <a:rPr sz="1636" b="1" spc="-3" dirty="0">
                <a:cs typeface="Times New Roman"/>
              </a:rPr>
              <a:t>Programación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 err="1">
                <a:cs typeface="Times New Roman"/>
              </a:rPr>
              <a:t>eventos</a:t>
            </a:r>
            <a:r>
              <a:rPr sz="1636" b="1" dirty="0">
                <a:cs typeface="Times New Roman"/>
              </a:rPr>
              <a:t>.</a:t>
            </a:r>
            <a:endParaRPr lang="es-ES" sz="1636" b="1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95"/>
              </a:spcBef>
              <a:buAutoNum type="arabicPeriod"/>
              <a:tabLst>
                <a:tab pos="572350" algn="l"/>
              </a:tabLst>
            </a:pP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552"/>
              </a:spcBef>
            </a:pPr>
            <a:r>
              <a:rPr sz="1636" dirty="0">
                <a:cs typeface="Times New Roman"/>
              </a:rPr>
              <a:t>El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esquema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conexión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SCADA</a:t>
            </a:r>
            <a:r>
              <a:rPr sz="1636" spc="3" dirty="0">
                <a:cs typeface="Times New Roman"/>
              </a:rPr>
              <a:t> </a:t>
            </a:r>
            <a:r>
              <a:rPr sz="1636" spc="-7" dirty="0" err="1">
                <a:cs typeface="Times New Roman"/>
              </a:rPr>
              <a:t>es</a:t>
            </a:r>
            <a:r>
              <a:rPr lang="es-ES" sz="1636" spc="-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representado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10.30: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8863" y="311727"/>
            <a:ext cx="6909955" cy="59391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23363" y="6250861"/>
            <a:ext cx="4764085" cy="306383"/>
          </a:xfrm>
          <a:prstGeom prst="rect">
            <a:avLst/>
          </a:prstGeom>
        </p:spPr>
        <p:txBody>
          <a:bodyPr vert="horz" wrap="square" lIns="0" tIns="54119" rIns="0" bIns="0" rtlCol="0">
            <a:spAutoFit/>
          </a:bodyPr>
          <a:lstStyle/>
          <a:p>
            <a:pPr marL="8659">
              <a:spcBef>
                <a:spcPts val="491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10.30: </a:t>
            </a:r>
            <a:r>
              <a:rPr sz="1636" b="1" spc="-3" dirty="0">
                <a:cs typeface="Times New Roman"/>
              </a:rPr>
              <a:t>Esquema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conexión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sistema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SCADA.</a:t>
            </a:r>
            <a:endParaRPr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71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091" y="292677"/>
            <a:ext cx="11741727" cy="2881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marR="3464">
              <a:lnSpc>
                <a:spcPct val="111000"/>
              </a:lnSpc>
              <a:spcBef>
                <a:spcPts val="791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0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fotografía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0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Figura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10.31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99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Sala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Control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1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Centro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Control</a:t>
            </a:r>
            <a:r>
              <a:rPr sz="1636" spc="10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Energía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típico: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2683" y="5769136"/>
            <a:ext cx="4046134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just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10.32: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Pantalla del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CCE.</a:t>
            </a:r>
            <a:endParaRPr sz="1636" b="1" dirty="0"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682" y="831273"/>
            <a:ext cx="4727864" cy="40005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7091" y="4572432"/>
            <a:ext cx="6494318" cy="1375452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40775">
              <a:spcBef>
                <a:spcPts val="72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ETED</a:t>
            </a:r>
            <a:endParaRPr sz="545" dirty="0">
              <a:latin typeface="Times New Roman"/>
              <a:cs typeface="Times New Roman"/>
            </a:endParaRPr>
          </a:p>
          <a:p>
            <a:pPr>
              <a:lnSpc>
                <a:spcPts val="1964"/>
              </a:lnSpc>
              <a:spcBef>
                <a:spcPts val="3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1161153">
              <a:lnSpc>
                <a:spcPts val="1964"/>
              </a:lnSpc>
            </a:pPr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10.31: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Sala 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control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7" dirty="0">
                <a:cs typeface="Times New Roman"/>
              </a:rPr>
              <a:t>un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CCE.</a:t>
            </a:r>
            <a:endParaRPr lang="es-ES" sz="1636" b="1" spc="-3" dirty="0">
              <a:cs typeface="Times New Roman"/>
            </a:endParaRPr>
          </a:p>
          <a:p>
            <a:pPr marL="1161153">
              <a:lnSpc>
                <a:spcPts val="1964"/>
              </a:lnSpc>
            </a:pPr>
            <a:endParaRPr sz="1636" dirty="0">
              <a:cs typeface="Times New Roman"/>
            </a:endParaRPr>
          </a:p>
          <a:p>
            <a:pPr marL="34635" marR="29440">
              <a:lnSpc>
                <a:spcPts val="1964"/>
              </a:lnSpc>
              <a:spcBef>
                <a:spcPts val="34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fotografía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9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10.32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pantalla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9" dirty="0">
                <a:cs typeface="Times New Roman"/>
              </a:rPr>
              <a:t> </a:t>
            </a:r>
            <a:r>
              <a:rPr sz="1636" spc="-133" dirty="0">
                <a:cs typeface="Times New Roman"/>
              </a:rPr>
              <a:t>u</a:t>
            </a:r>
            <a:r>
              <a:rPr sz="1636" spc="-199" baseline="24691" dirty="0">
                <a:solidFill>
                  <a:srgbClr val="FFFFFF"/>
                </a:solidFill>
                <a:cs typeface="Times New Roman"/>
              </a:rPr>
              <a:t>e</a:t>
            </a:r>
            <a:r>
              <a:rPr sz="1636" spc="-133" dirty="0">
                <a:cs typeface="Times New Roman"/>
              </a:rPr>
              <a:t>n</a:t>
            </a:r>
            <a:r>
              <a:rPr sz="1636" spc="-199" baseline="24691" dirty="0">
                <a:solidFill>
                  <a:srgbClr val="FFFFFF"/>
                </a:solidFill>
                <a:cs typeface="Times New Roman"/>
              </a:rPr>
              <a:t>nt</a:t>
            </a:r>
            <a:r>
              <a:rPr sz="1636" spc="-133" dirty="0">
                <a:cs typeface="Times New Roman"/>
              </a:rPr>
              <a:t>C</a:t>
            </a:r>
            <a:r>
              <a:rPr sz="1636" spc="-199" baseline="24691" dirty="0">
                <a:solidFill>
                  <a:srgbClr val="FFFFFF"/>
                </a:solidFill>
                <a:cs typeface="Times New Roman"/>
              </a:rPr>
              <a:t>e:</a:t>
            </a:r>
            <a:r>
              <a:rPr sz="1636" spc="-194" baseline="24691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36" spc="-153" dirty="0">
                <a:cs typeface="Times New Roman"/>
              </a:rPr>
              <a:t>e</a:t>
            </a:r>
            <a:r>
              <a:rPr sz="1636" spc="-230" baseline="24691" dirty="0">
                <a:solidFill>
                  <a:srgbClr val="FFFFFF"/>
                </a:solidFill>
                <a:cs typeface="Times New Roman"/>
              </a:rPr>
              <a:t>Im</a:t>
            </a:r>
            <a:r>
              <a:rPr sz="1636" spc="-153" dirty="0">
                <a:cs typeface="Times New Roman"/>
              </a:rPr>
              <a:t>nt</a:t>
            </a:r>
            <a:r>
              <a:rPr sz="1636" spc="-230" baseline="24691" dirty="0">
                <a:solidFill>
                  <a:srgbClr val="FFFFFF"/>
                </a:solidFill>
                <a:cs typeface="Times New Roman"/>
              </a:rPr>
              <a:t>a</a:t>
            </a:r>
            <a:r>
              <a:rPr sz="1636" spc="-153" dirty="0">
                <a:cs typeface="Times New Roman"/>
              </a:rPr>
              <a:t>r</a:t>
            </a:r>
            <a:r>
              <a:rPr sz="1636" spc="-230" baseline="24691" dirty="0">
                <a:solidFill>
                  <a:srgbClr val="FFFFFF"/>
                </a:solidFill>
                <a:cs typeface="Times New Roman"/>
              </a:rPr>
              <a:t>g</a:t>
            </a:r>
            <a:r>
              <a:rPr sz="1636" spc="-153" dirty="0">
                <a:cs typeface="Times New Roman"/>
              </a:rPr>
              <a:t>o</a:t>
            </a:r>
            <a:r>
              <a:rPr sz="1636" spc="-230" baseline="24691" dirty="0">
                <a:solidFill>
                  <a:srgbClr val="FFFFFF"/>
                </a:solidFill>
                <a:cs typeface="Times New Roman"/>
              </a:rPr>
              <a:t>en</a:t>
            </a:r>
            <a:r>
              <a:rPr sz="1636" spc="-153" dirty="0">
                <a:cs typeface="Times New Roman"/>
              </a:rPr>
              <a:t>d</a:t>
            </a:r>
            <a:r>
              <a:rPr sz="1636" spc="-230" baseline="24691" dirty="0">
                <a:solidFill>
                  <a:srgbClr val="FFFFFF"/>
                </a:solidFill>
                <a:cs typeface="Times New Roman"/>
              </a:rPr>
              <a:t>A</a:t>
            </a:r>
            <a:r>
              <a:rPr sz="1636" spc="-153" dirty="0">
                <a:cs typeface="Times New Roman"/>
              </a:rPr>
              <a:t>e</a:t>
            </a:r>
            <a:r>
              <a:rPr sz="1636" spc="-136" dirty="0">
                <a:cs typeface="Times New Roman"/>
              </a:rPr>
              <a:t> </a:t>
            </a:r>
            <a:r>
              <a:rPr sz="1636" spc="-168" baseline="24691" dirty="0">
                <a:solidFill>
                  <a:srgbClr val="FFFFFF"/>
                </a:solidFill>
                <a:cs typeface="Times New Roman"/>
              </a:rPr>
              <a:t>t</a:t>
            </a:r>
            <a:r>
              <a:rPr sz="1636" spc="-112" dirty="0">
                <a:cs typeface="Times New Roman"/>
              </a:rPr>
              <a:t>C</a:t>
            </a:r>
            <a:r>
              <a:rPr sz="1636" spc="-168" baseline="24691" dirty="0">
                <a:solidFill>
                  <a:srgbClr val="FFFFFF"/>
                </a:solidFill>
                <a:cs typeface="Times New Roman"/>
              </a:rPr>
              <a:t>or</a:t>
            </a:r>
            <a:r>
              <a:rPr sz="1636" spc="-112" dirty="0">
                <a:cs typeface="Times New Roman"/>
              </a:rPr>
              <a:t>o</a:t>
            </a:r>
            <a:r>
              <a:rPr sz="1636" spc="-168" baseline="24691" dirty="0">
                <a:solidFill>
                  <a:srgbClr val="FFFFFF"/>
                </a:solidFill>
                <a:cs typeface="Times New Roman"/>
              </a:rPr>
              <a:t>®</a:t>
            </a:r>
            <a:r>
              <a:rPr sz="1636" spc="-112" dirty="0">
                <a:cs typeface="Times New Roman"/>
              </a:rPr>
              <a:t>ntrol</a:t>
            </a:r>
            <a:r>
              <a:rPr sz="1636" spc="-8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Energía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típico: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59682" y="909205"/>
            <a:ext cx="5351318" cy="44940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580835" y="5722796"/>
            <a:ext cx="418667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14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54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545" spc="-7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545" dirty="0">
                <a:solidFill>
                  <a:srgbClr val="FFFFFF"/>
                </a:solidFill>
                <a:latin typeface="Times New Roman"/>
                <a:cs typeface="Times New Roman"/>
              </a:rPr>
              <a:t>nt</a:t>
            </a:r>
            <a:r>
              <a:rPr sz="545" spc="-7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54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545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545" dirty="0">
                <a:solidFill>
                  <a:srgbClr val="FFFFFF"/>
                </a:solidFill>
                <a:latin typeface="Times New Roman"/>
                <a:cs typeface="Times New Roman"/>
              </a:rPr>
              <a:t>ED</a:t>
            </a:r>
            <a:endParaRPr sz="545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728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6" y="207818"/>
            <a:ext cx="7481455" cy="6806567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0" lvl="1" algn="just">
              <a:buAutoNum type="arabicPeriod" startAt="13"/>
            </a:pPr>
            <a:r>
              <a:rPr sz="1636" b="1" spc="-3" dirty="0">
                <a:cs typeface="Times New Roman"/>
              </a:rPr>
              <a:t>Sistema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Transmisión</a:t>
            </a:r>
            <a:r>
              <a:rPr sz="1636" b="1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Power Line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Carrier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(PLC)</a:t>
            </a:r>
            <a:endParaRPr sz="1636" dirty="0">
              <a:cs typeface="Times New Roman"/>
            </a:endParaRPr>
          </a:p>
          <a:p>
            <a:pPr marR="3464" algn="just">
              <a:lnSpc>
                <a:spcPct val="110200"/>
              </a:lnSpc>
              <a:spcBef>
                <a:spcPts val="44"/>
              </a:spcBef>
            </a:pPr>
            <a:r>
              <a:rPr sz="1636" spc="-3" dirty="0">
                <a:cs typeface="Times New Roman"/>
              </a:rPr>
              <a:t>Producto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necesidad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intercambio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informaciones entre las </a:t>
            </a:r>
            <a:r>
              <a:rPr sz="1636" dirty="0">
                <a:cs typeface="Times New Roman"/>
              </a:rPr>
              <a:t>diferentes </a:t>
            </a:r>
            <a:r>
              <a:rPr sz="1636" spc="-3" dirty="0">
                <a:cs typeface="Times New Roman"/>
              </a:rPr>
              <a:t>estaciones </a:t>
            </a:r>
            <a:r>
              <a:rPr sz="1636" dirty="0">
                <a:cs typeface="Times New Roman"/>
              </a:rPr>
              <a:t>y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 del sistema eléctrico,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través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las redes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transporte, se desarrolló el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“Sistema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Onda Portadora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Línea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Alta </a:t>
            </a:r>
            <a:r>
              <a:rPr sz="1636" dirty="0">
                <a:cs typeface="Times New Roman"/>
              </a:rPr>
              <a:t>Tensión”, mejor </a:t>
            </a:r>
            <a:r>
              <a:rPr sz="1636" spc="-3" dirty="0">
                <a:cs typeface="Times New Roman"/>
              </a:rPr>
              <a:t>conocido </a:t>
            </a:r>
            <a:r>
              <a:rPr sz="1636" dirty="0">
                <a:cs typeface="Times New Roman"/>
              </a:rPr>
              <a:t>como </a:t>
            </a:r>
            <a:r>
              <a:rPr sz="1636" b="1" i="1" spc="-3" dirty="0">
                <a:cs typeface="Times New Roman"/>
              </a:rPr>
              <a:t>Sistema </a:t>
            </a:r>
            <a:r>
              <a:rPr sz="1636" b="1" i="1" dirty="0">
                <a:cs typeface="Times New Roman"/>
              </a:rPr>
              <a:t>de </a:t>
            </a:r>
            <a:r>
              <a:rPr sz="1636" b="1" i="1" spc="3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Transmisión </a:t>
            </a:r>
            <a:r>
              <a:rPr sz="1636" b="1" i="1" dirty="0">
                <a:cs typeface="Times New Roman"/>
              </a:rPr>
              <a:t>PLC</a:t>
            </a:r>
            <a:r>
              <a:rPr sz="1636" dirty="0">
                <a:cs typeface="Times New Roman"/>
              </a:rPr>
              <a:t>, por </a:t>
            </a:r>
            <a:r>
              <a:rPr sz="1636" spc="-7" dirty="0">
                <a:cs typeface="Times New Roman"/>
              </a:rPr>
              <a:t>sus </a:t>
            </a:r>
            <a:r>
              <a:rPr sz="1636" spc="-3" dirty="0">
                <a:cs typeface="Times New Roman"/>
              </a:rPr>
              <a:t>siglas en inglés, </a:t>
            </a:r>
            <a:r>
              <a:rPr sz="1636" b="1" i="1" dirty="0">
                <a:cs typeface="Times New Roman"/>
              </a:rPr>
              <a:t>“Power Line Carrier”</a:t>
            </a:r>
            <a:r>
              <a:rPr sz="1636" dirty="0">
                <a:cs typeface="Times New Roman"/>
              </a:rPr>
              <a:t>, </a:t>
            </a:r>
            <a:r>
              <a:rPr sz="1636" spc="-3" dirty="0">
                <a:cs typeface="Times New Roman"/>
              </a:rPr>
              <a:t>el </a:t>
            </a:r>
            <a:r>
              <a:rPr sz="1636" spc="-7" dirty="0">
                <a:cs typeface="Times New Roman"/>
              </a:rPr>
              <a:t>cual </a:t>
            </a:r>
            <a:r>
              <a:rPr sz="1636" spc="-3" dirty="0">
                <a:cs typeface="Times New Roman"/>
              </a:rPr>
              <a:t>hace uso </a:t>
            </a:r>
            <a:r>
              <a:rPr sz="1636" dirty="0">
                <a:cs typeface="Times New Roman"/>
              </a:rPr>
              <a:t>de la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misma </a:t>
            </a:r>
            <a:r>
              <a:rPr sz="1636" spc="-3" dirty="0">
                <a:cs typeface="Times New Roman"/>
              </a:rPr>
              <a:t>red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transmisión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como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medio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telecomunicación.</a:t>
            </a:r>
            <a:endParaRPr sz="1636" dirty="0">
              <a:cs typeface="Times New Roman"/>
            </a:endParaRPr>
          </a:p>
          <a:p>
            <a:pPr marR="6927" algn="just">
              <a:lnSpc>
                <a:spcPct val="110000"/>
              </a:lnSpc>
            </a:pPr>
            <a:r>
              <a:rPr sz="1636" dirty="0">
                <a:cs typeface="Times New Roman"/>
              </a:rPr>
              <a:t>Este </a:t>
            </a:r>
            <a:r>
              <a:rPr sz="1636" spc="-3" dirty="0">
                <a:cs typeface="Times New Roman"/>
              </a:rPr>
              <a:t>sistema </a:t>
            </a:r>
            <a:r>
              <a:rPr sz="1636" spc="-7" dirty="0">
                <a:cs typeface="Times New Roman"/>
              </a:rPr>
              <a:t>PLC </a:t>
            </a:r>
            <a:r>
              <a:rPr sz="1636" spc="-3" dirty="0">
                <a:cs typeface="Times New Roman"/>
              </a:rPr>
              <a:t>es el </a:t>
            </a:r>
            <a:r>
              <a:rPr sz="1636" dirty="0">
                <a:cs typeface="Times New Roman"/>
              </a:rPr>
              <a:t>método más utilizado </a:t>
            </a:r>
            <a:r>
              <a:rPr sz="1636" spc="-3" dirty="0">
                <a:cs typeface="Times New Roman"/>
              </a:rPr>
              <a:t>para comunicación entre subestaciones,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es </a:t>
            </a:r>
            <a:r>
              <a:rPr sz="1636" dirty="0">
                <a:cs typeface="Times New Roman"/>
              </a:rPr>
              <a:t> utilizado </a:t>
            </a:r>
            <a:r>
              <a:rPr sz="1636" spc="-3" dirty="0">
                <a:cs typeface="Times New Roman"/>
              </a:rPr>
              <a:t>para protección eléctrica, </a:t>
            </a:r>
            <a:r>
              <a:rPr sz="1636" dirty="0">
                <a:cs typeface="Times New Roman"/>
              </a:rPr>
              <a:t>voz y </a:t>
            </a:r>
            <a:r>
              <a:rPr sz="1636" spc="-3" dirty="0">
                <a:cs typeface="Times New Roman"/>
              </a:rPr>
              <a:t>comunicación </a:t>
            </a:r>
            <a:r>
              <a:rPr sz="1636" dirty="0">
                <a:cs typeface="Times New Roman"/>
              </a:rPr>
              <a:t>de data.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considera que </a:t>
            </a:r>
            <a:r>
              <a:rPr sz="1636" spc="-3" dirty="0">
                <a:cs typeface="Times New Roman"/>
              </a:rPr>
              <a:t>es </a:t>
            </a:r>
            <a:r>
              <a:rPr sz="1636" dirty="0">
                <a:cs typeface="Times New Roman"/>
              </a:rPr>
              <a:t>uno 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más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económicos,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confiables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versátiles.</a:t>
            </a:r>
            <a:endParaRPr sz="1636" dirty="0">
              <a:cs typeface="Times New Roman"/>
            </a:endParaRPr>
          </a:p>
          <a:p>
            <a:pPr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 marL="0" lvl="2" algn="just">
              <a:buAutoNum type="arabicPeriod"/>
            </a:pPr>
            <a:r>
              <a:rPr sz="1636" b="1" spc="-3" dirty="0">
                <a:cs typeface="Times New Roman"/>
              </a:rPr>
              <a:t>Equipos Principales </a:t>
            </a:r>
            <a:r>
              <a:rPr sz="1636" b="1" spc="-7" dirty="0">
                <a:cs typeface="Times New Roman"/>
              </a:rPr>
              <a:t>Sistema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PLC</a:t>
            </a:r>
            <a:endParaRPr sz="1636" dirty="0">
              <a:cs typeface="Times New Roman"/>
            </a:endParaRPr>
          </a:p>
          <a:p>
            <a:pPr marL="0" lvl="3" algn="just">
              <a:spcBef>
                <a:spcPts val="130"/>
              </a:spcBef>
              <a:buAutoNum type="arabicPeriod"/>
            </a:pPr>
            <a:r>
              <a:rPr sz="1636" b="1" spc="-3" dirty="0">
                <a:cs typeface="Times New Roman"/>
              </a:rPr>
              <a:t>Trampas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2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Ondas:</a:t>
            </a:r>
            <a:endParaRPr sz="1636" dirty="0">
              <a:cs typeface="Times New Roman"/>
            </a:endParaRPr>
          </a:p>
          <a:p>
            <a:pPr algn="just">
              <a:spcBef>
                <a:spcPts val="82"/>
              </a:spcBef>
            </a:pPr>
            <a:r>
              <a:rPr sz="1636" spc="-7" dirty="0">
                <a:cs typeface="Times New Roman"/>
              </a:rPr>
              <a:t>Las</a:t>
            </a:r>
            <a:r>
              <a:rPr sz="1636" spc="75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trampas</a:t>
            </a:r>
            <a:r>
              <a:rPr sz="1636" b="1" i="1" spc="68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65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ondas</a:t>
            </a:r>
            <a:r>
              <a:rPr sz="1636" b="1" i="1" spc="75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son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dispositivos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electrónicos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que,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conectados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serie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6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</a:t>
            </a:r>
            <a:r>
              <a:rPr sz="1636" spc="6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líneas</a:t>
            </a:r>
            <a:endParaRPr sz="1636" dirty="0">
              <a:cs typeface="Times New Roman"/>
            </a:endParaRPr>
          </a:p>
          <a:p>
            <a:pPr marR="3464" algn="just">
              <a:lnSpc>
                <a:spcPct val="110100"/>
              </a:lnSpc>
              <a:spcBef>
                <a:spcPts val="7"/>
              </a:spcBef>
            </a:pP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transmisión, filtran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señal </a:t>
            </a:r>
            <a:r>
              <a:rPr sz="1636" dirty="0">
                <a:cs typeface="Times New Roman"/>
              </a:rPr>
              <a:t>portadora utilizada </a:t>
            </a:r>
            <a:r>
              <a:rPr sz="1636" spc="-3" dirty="0">
                <a:cs typeface="Times New Roman"/>
              </a:rPr>
              <a:t>en el sistema PLC. </a:t>
            </a:r>
            <a:r>
              <a:rPr sz="1636" spc="3" dirty="0">
                <a:cs typeface="Times New Roman"/>
              </a:rPr>
              <a:t>Su </a:t>
            </a:r>
            <a:r>
              <a:rPr sz="1636" spc="-3" dirty="0">
                <a:cs typeface="Times New Roman"/>
              </a:rPr>
              <a:t>impedancia es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relativamente alta </a:t>
            </a:r>
            <a:r>
              <a:rPr sz="1636" dirty="0">
                <a:cs typeface="Times New Roman"/>
              </a:rPr>
              <a:t>a la </a:t>
            </a:r>
            <a:r>
              <a:rPr sz="1636" spc="-3" dirty="0">
                <a:cs typeface="Times New Roman"/>
              </a:rPr>
              <a:t>frecuencia del sistema </a:t>
            </a:r>
            <a:r>
              <a:rPr sz="1636" dirty="0">
                <a:cs typeface="Times New Roman"/>
              </a:rPr>
              <a:t>eléctrico, pero despreciable </a:t>
            </a:r>
            <a:r>
              <a:rPr sz="1636" spc="-3" dirty="0">
                <a:cs typeface="Times New Roman"/>
              </a:rPr>
              <a:t>para </a:t>
            </a:r>
            <a:r>
              <a:rPr sz="1636" dirty="0">
                <a:cs typeface="Times New Roman"/>
              </a:rPr>
              <a:t>bandas 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frecuencias utilizadas en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comunicación </a:t>
            </a:r>
            <a:r>
              <a:rPr sz="1636" dirty="0">
                <a:cs typeface="Times New Roman"/>
              </a:rPr>
              <a:t>por señal </a:t>
            </a:r>
            <a:r>
              <a:rPr sz="1636" spc="-3" dirty="0">
                <a:cs typeface="Times New Roman"/>
              </a:rPr>
              <a:t>portadora. </a:t>
            </a:r>
            <a:r>
              <a:rPr sz="1636" dirty="0">
                <a:cs typeface="Times New Roman"/>
              </a:rPr>
              <a:t>Generalmente, </a:t>
            </a:r>
            <a:r>
              <a:rPr sz="1636" spc="-3" dirty="0">
                <a:cs typeface="Times New Roman"/>
              </a:rPr>
              <a:t>30-500 </a:t>
            </a:r>
            <a:r>
              <a:rPr sz="1636" dirty="0">
                <a:cs typeface="Times New Roman"/>
              </a:rPr>
              <a:t>KHz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 el rango </a:t>
            </a:r>
            <a:r>
              <a:rPr sz="1636" spc="3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operación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señal portadora. </a:t>
            </a: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valor específico </a:t>
            </a:r>
            <a:r>
              <a:rPr sz="1636" dirty="0">
                <a:cs typeface="Times New Roman"/>
              </a:rPr>
              <a:t>para un </a:t>
            </a:r>
            <a:r>
              <a:rPr sz="1636" spc="-3" dirty="0">
                <a:cs typeface="Times New Roman"/>
              </a:rPr>
              <a:t>sistema eléctrico 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potencia dado se elige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acuerdo con las </a:t>
            </a:r>
            <a:r>
              <a:rPr sz="1636" dirty="0">
                <a:cs typeface="Times New Roman"/>
              </a:rPr>
              <a:t>frecuencias </a:t>
            </a:r>
            <a:r>
              <a:rPr sz="1636" spc="-3" dirty="0">
                <a:cs typeface="Times New Roman"/>
              </a:rPr>
              <a:t>utilizadas </a:t>
            </a:r>
            <a:r>
              <a:rPr sz="1636" dirty="0">
                <a:cs typeface="Times New Roman"/>
              </a:rPr>
              <a:t>por la </a:t>
            </a:r>
            <a:r>
              <a:rPr sz="1636" spc="-3" dirty="0">
                <a:cs typeface="Times New Roman"/>
              </a:rPr>
              <a:t>empresa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telecomunicaciones </a:t>
            </a:r>
            <a:r>
              <a:rPr sz="1636" dirty="0">
                <a:cs typeface="Times New Roman"/>
              </a:rPr>
              <a:t>y las </a:t>
            </a:r>
            <a:r>
              <a:rPr sz="1636" spc="-3" dirty="0">
                <a:cs typeface="Times New Roman"/>
              </a:rPr>
              <a:t>características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la red de </a:t>
            </a:r>
            <a:r>
              <a:rPr sz="1636" spc="-3" dirty="0">
                <a:cs typeface="Times New Roman"/>
              </a:rPr>
              <a:t>transporte.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10.33 muestra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fotografías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trampa</a:t>
            </a:r>
            <a:r>
              <a:rPr sz="1636" dirty="0">
                <a:cs typeface="Times New Roman"/>
              </a:rPr>
              <a:t> 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onda</a:t>
            </a:r>
            <a:r>
              <a:rPr sz="1636" spc="-3" dirty="0">
                <a:cs typeface="Times New Roman"/>
              </a:rPr>
              <a:t> típicas,</a:t>
            </a:r>
            <a:r>
              <a:rPr sz="1636" dirty="0">
                <a:cs typeface="Times New Roman"/>
              </a:rPr>
              <a:t> para </a:t>
            </a:r>
            <a:r>
              <a:rPr sz="1636" spc="-3" dirty="0">
                <a:cs typeface="Times New Roman"/>
              </a:rPr>
              <a:t>subestaciones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eléctricas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100"/>
              </a:lnSpc>
              <a:spcBef>
                <a:spcPts val="7"/>
              </a:spcBef>
            </a:pPr>
            <a:r>
              <a:rPr lang="en-US" sz="1636" spc="-7" dirty="0">
                <a:latin typeface="Times New Roman"/>
                <a:cs typeface="Times New Roman"/>
              </a:rPr>
              <a:t>Las </a:t>
            </a:r>
            <a:r>
              <a:rPr lang="en-US" sz="1636" spc="-3" dirty="0" err="1">
                <a:latin typeface="Times New Roman"/>
                <a:cs typeface="Times New Roman"/>
              </a:rPr>
              <a:t>trampas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spc="3" dirty="0">
                <a:latin typeface="Times New Roman"/>
                <a:cs typeface="Times New Roman"/>
              </a:rPr>
              <a:t>de </a:t>
            </a:r>
            <a:r>
              <a:rPr lang="en-US" sz="1636" spc="-3" dirty="0" err="1">
                <a:latin typeface="Times New Roman"/>
                <a:cs typeface="Times New Roman"/>
              </a:rPr>
              <a:t>ondas</a:t>
            </a:r>
            <a:r>
              <a:rPr lang="en-US" sz="1636" spc="-3" dirty="0">
                <a:latin typeface="Times New Roman"/>
                <a:cs typeface="Times New Roman"/>
              </a:rPr>
              <a:t> se </a:t>
            </a:r>
            <a:r>
              <a:rPr lang="en-US" sz="1636" spc="-3" dirty="0" err="1">
                <a:latin typeface="Times New Roman"/>
                <a:cs typeface="Times New Roman"/>
              </a:rPr>
              <a:t>pueden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montar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dirty="0">
                <a:latin typeface="Times New Roman"/>
                <a:cs typeface="Times New Roman"/>
              </a:rPr>
              <a:t>de </a:t>
            </a:r>
            <a:r>
              <a:rPr lang="en-US" sz="1636" dirty="0" err="1">
                <a:latin typeface="Times New Roman"/>
                <a:cs typeface="Times New Roman"/>
              </a:rPr>
              <a:t>tres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formas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diferentes</a:t>
            </a:r>
            <a:r>
              <a:rPr lang="en-US" sz="1636" spc="-3" dirty="0">
                <a:latin typeface="Times New Roman"/>
                <a:cs typeface="Times New Roman"/>
              </a:rPr>
              <a:t>: </a:t>
            </a:r>
            <a:r>
              <a:rPr lang="en-US" sz="1636" dirty="0" err="1">
                <a:latin typeface="Times New Roman"/>
                <a:cs typeface="Times New Roman"/>
              </a:rPr>
              <a:t>suspendidas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dirty="0" err="1">
                <a:latin typeface="Times New Roman"/>
                <a:cs typeface="Times New Roman"/>
              </a:rPr>
              <a:t>por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dirty="0" err="1">
                <a:latin typeface="Times New Roman"/>
                <a:cs typeface="Times New Roman"/>
              </a:rPr>
              <a:t>cadenas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spc="3" dirty="0">
                <a:latin typeface="Times New Roman"/>
                <a:cs typeface="Times New Roman"/>
              </a:rPr>
              <a:t> </a:t>
            </a:r>
            <a:r>
              <a:rPr lang="en-US" sz="1636" dirty="0">
                <a:latin typeface="Times New Roman"/>
                <a:cs typeface="Times New Roman"/>
              </a:rPr>
              <a:t>de </a:t>
            </a:r>
            <a:r>
              <a:rPr lang="en-US" sz="1636" spc="-3" dirty="0" err="1">
                <a:latin typeface="Times New Roman"/>
                <a:cs typeface="Times New Roman"/>
              </a:rPr>
              <a:t>aisladores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dirty="0">
                <a:latin typeface="Times New Roman"/>
                <a:cs typeface="Times New Roman"/>
              </a:rPr>
              <a:t>de </a:t>
            </a:r>
            <a:r>
              <a:rPr lang="en-US" sz="1636" spc="-3" dirty="0" err="1">
                <a:latin typeface="Times New Roman"/>
                <a:cs typeface="Times New Roman"/>
              </a:rPr>
              <a:t>los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dirty="0" err="1">
                <a:latin typeface="Times New Roman"/>
                <a:cs typeface="Times New Roman"/>
              </a:rPr>
              <a:t>pórticos</a:t>
            </a:r>
            <a:r>
              <a:rPr lang="en-US" sz="1636" dirty="0">
                <a:latin typeface="Times New Roman"/>
                <a:cs typeface="Times New Roman"/>
              </a:rPr>
              <a:t> de </a:t>
            </a:r>
            <a:r>
              <a:rPr lang="en-US" sz="1636" spc="-3" dirty="0">
                <a:latin typeface="Times New Roman"/>
                <a:cs typeface="Times New Roman"/>
              </a:rPr>
              <a:t>las </a:t>
            </a:r>
            <a:r>
              <a:rPr lang="en-US" sz="1636" dirty="0" err="1">
                <a:latin typeface="Times New Roman"/>
                <a:cs typeface="Times New Roman"/>
              </a:rPr>
              <a:t>subestaciones</a:t>
            </a:r>
            <a:r>
              <a:rPr lang="en-US" sz="1636" dirty="0">
                <a:latin typeface="Times New Roman"/>
                <a:cs typeface="Times New Roman"/>
              </a:rPr>
              <a:t>; </a:t>
            </a:r>
            <a:r>
              <a:rPr lang="en-US" sz="1636" spc="-3" dirty="0" err="1">
                <a:latin typeface="Times New Roman"/>
                <a:cs typeface="Times New Roman"/>
              </a:rPr>
              <a:t>montadas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dirty="0" err="1">
                <a:latin typeface="Times New Roman"/>
                <a:cs typeface="Times New Roman"/>
              </a:rPr>
              <a:t>sobre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aisladores</a:t>
            </a:r>
            <a:r>
              <a:rPr lang="en-US" sz="1636" spc="-3" dirty="0">
                <a:latin typeface="Times New Roman"/>
                <a:cs typeface="Times New Roman"/>
              </a:rPr>
              <a:t> </a:t>
            </a:r>
            <a:r>
              <a:rPr lang="en-US" sz="1636" dirty="0">
                <a:latin typeface="Times New Roman"/>
                <a:cs typeface="Times New Roman"/>
              </a:rPr>
              <a:t>de </a:t>
            </a:r>
            <a:r>
              <a:rPr lang="en-US" sz="1636" spc="-3" dirty="0" err="1">
                <a:latin typeface="Times New Roman"/>
                <a:cs typeface="Times New Roman"/>
              </a:rPr>
              <a:t>apoyo</a:t>
            </a:r>
            <a:r>
              <a:rPr lang="en-US" sz="1636" spc="-3" dirty="0">
                <a:latin typeface="Times New Roman"/>
                <a:cs typeface="Times New Roman"/>
              </a:rPr>
              <a:t>; </a:t>
            </a:r>
            <a:r>
              <a:rPr lang="en-US" sz="1636" spc="-10" dirty="0">
                <a:latin typeface="Times New Roman"/>
                <a:cs typeface="Times New Roman"/>
              </a:rPr>
              <a:t>y, </a:t>
            </a:r>
            <a:r>
              <a:rPr lang="en-US" sz="1636" spc="-7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montadas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dirty="0" err="1">
                <a:latin typeface="Times New Roman"/>
                <a:cs typeface="Times New Roman"/>
              </a:rPr>
              <a:t>sobre</a:t>
            </a:r>
            <a:r>
              <a:rPr lang="en-US" sz="1636" spc="-7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transformadores</a:t>
            </a:r>
            <a:r>
              <a:rPr lang="en-US" sz="1636" spc="3" dirty="0">
                <a:latin typeface="Times New Roman"/>
                <a:cs typeface="Times New Roman"/>
              </a:rPr>
              <a:t> </a:t>
            </a:r>
            <a:r>
              <a:rPr lang="en-US" sz="1636" dirty="0">
                <a:latin typeface="Times New Roman"/>
                <a:cs typeface="Times New Roman"/>
              </a:rPr>
              <a:t>de </a:t>
            </a:r>
            <a:r>
              <a:rPr lang="en-US" sz="1636" spc="-3" dirty="0" err="1">
                <a:latin typeface="Times New Roman"/>
                <a:cs typeface="Times New Roman"/>
              </a:rPr>
              <a:t>tensión</a:t>
            </a:r>
            <a:r>
              <a:rPr lang="en-US" sz="1636" dirty="0">
                <a:latin typeface="Times New Roman"/>
                <a:cs typeface="Times New Roman"/>
              </a:rPr>
              <a:t> </a:t>
            </a:r>
            <a:r>
              <a:rPr lang="en-US" sz="1636" dirty="0" err="1">
                <a:latin typeface="Times New Roman"/>
                <a:cs typeface="Times New Roman"/>
              </a:rPr>
              <a:t>tipo</a:t>
            </a:r>
            <a:r>
              <a:rPr lang="en-US" sz="1636" spc="3" dirty="0">
                <a:latin typeface="Times New Roman"/>
                <a:cs typeface="Times New Roman"/>
              </a:rPr>
              <a:t> </a:t>
            </a:r>
            <a:r>
              <a:rPr lang="en-US" sz="1636" spc="-3" dirty="0" err="1">
                <a:latin typeface="Times New Roman"/>
                <a:cs typeface="Times New Roman"/>
              </a:rPr>
              <a:t>capacitivos</a:t>
            </a:r>
            <a:r>
              <a:rPr lang="en-US" sz="1636" dirty="0">
                <a:latin typeface="Times New Roman"/>
                <a:cs typeface="Times New Roman"/>
              </a:rPr>
              <a:t> o </a:t>
            </a:r>
            <a:r>
              <a:rPr lang="en-US" sz="1636" spc="-3" dirty="0">
                <a:latin typeface="Times New Roman"/>
                <a:cs typeface="Times New Roman"/>
              </a:rPr>
              <a:t>CTV.</a:t>
            </a:r>
            <a:endParaRPr lang="en-US" sz="1636" dirty="0">
              <a:latin typeface="Times New Roman"/>
              <a:cs typeface="Times New Roman"/>
            </a:endParaRPr>
          </a:p>
          <a:p>
            <a:pPr marR="3464" algn="just">
              <a:lnSpc>
                <a:spcPct val="110100"/>
              </a:lnSpc>
              <a:spcBef>
                <a:spcPts val="7"/>
              </a:spcBef>
            </a:pPr>
            <a:endParaRPr sz="1636" dirty="0"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30354" y="659581"/>
            <a:ext cx="4036510" cy="2717464"/>
            <a:chOff x="1626870" y="5190744"/>
            <a:chExt cx="4472940" cy="26714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6870" y="5190744"/>
              <a:ext cx="2004059" cy="2671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8527" y="5267390"/>
              <a:ext cx="2431277" cy="2519587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8870051" y="311728"/>
            <a:ext cx="2276970" cy="2811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65" algn="ctr"/>
            <a:r>
              <a:rPr lang="pt-BR" sz="1227" b="1" dirty="0">
                <a:cs typeface="Times New Roman"/>
              </a:rPr>
              <a:t>Figura</a:t>
            </a:r>
            <a:r>
              <a:rPr lang="pt-BR" sz="1227" b="1" spc="-7" dirty="0">
                <a:cs typeface="Times New Roman"/>
              </a:rPr>
              <a:t> </a:t>
            </a:r>
            <a:r>
              <a:rPr lang="pt-BR" sz="1227" b="1" spc="-3" dirty="0">
                <a:cs typeface="Times New Roman"/>
              </a:rPr>
              <a:t>10.33:</a:t>
            </a:r>
            <a:r>
              <a:rPr lang="pt-BR" sz="1227" b="1" spc="-14" dirty="0">
                <a:cs typeface="Times New Roman"/>
              </a:rPr>
              <a:t> </a:t>
            </a:r>
            <a:r>
              <a:rPr lang="pt-BR" sz="1227" b="1" spc="-3" dirty="0" err="1">
                <a:cs typeface="Times New Roman"/>
              </a:rPr>
              <a:t>Trampas</a:t>
            </a:r>
            <a:r>
              <a:rPr lang="pt-BR" sz="1227" b="1" spc="-3" dirty="0">
                <a:cs typeface="Times New Roman"/>
              </a:rPr>
              <a:t> </a:t>
            </a:r>
            <a:r>
              <a:rPr lang="pt-BR" sz="1227" b="1" dirty="0">
                <a:cs typeface="Times New Roman"/>
              </a:rPr>
              <a:t>de</a:t>
            </a:r>
            <a:r>
              <a:rPr lang="pt-BR" sz="1227" b="1" spc="-7" dirty="0">
                <a:cs typeface="Times New Roman"/>
              </a:rPr>
              <a:t> </a:t>
            </a:r>
            <a:r>
              <a:rPr lang="pt-BR" sz="1227" b="1" dirty="0">
                <a:cs typeface="Times New Roman"/>
              </a:rPr>
              <a:t>ondas.</a:t>
            </a:r>
          </a:p>
        </p:txBody>
      </p:sp>
      <p:sp>
        <p:nvSpPr>
          <p:cNvPr id="8" name="object 2"/>
          <p:cNvSpPr txBox="1"/>
          <p:nvPr/>
        </p:nvSpPr>
        <p:spPr>
          <a:xfrm>
            <a:off x="7723909" y="3486071"/>
            <a:ext cx="4242955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algn="just"/>
            <a:r>
              <a:rPr sz="1636" spc="-7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dirty="0">
                <a:cs typeface="Times New Roman"/>
              </a:rPr>
              <a:t> 10.34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fotografías</a:t>
            </a:r>
            <a:r>
              <a:rPr sz="1636" spc="3" dirty="0">
                <a:cs typeface="Times New Roman"/>
              </a:rPr>
              <a:t> de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tres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tipos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montajes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mencionados:</a:t>
            </a:r>
            <a:endParaRPr sz="1636" dirty="0">
              <a:cs typeface="Times New Roman"/>
            </a:endParaRPr>
          </a:p>
        </p:txBody>
      </p:sp>
      <p:pic>
        <p:nvPicPr>
          <p:cNvPr id="9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3769" y="3984143"/>
            <a:ext cx="3983090" cy="2238920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10588250" y="5485717"/>
            <a:ext cx="662853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927313" y="6359378"/>
            <a:ext cx="5039545" cy="679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2"/>
              </a:spcBef>
            </a:pPr>
            <a:r>
              <a:rPr lang="en-US" sz="1636" b="1" dirty="0" err="1">
                <a:latin typeface="Times New Roman"/>
                <a:cs typeface="Times New Roman"/>
              </a:rPr>
              <a:t>Figura</a:t>
            </a:r>
            <a:r>
              <a:rPr lang="en-US" sz="1636" b="1" spc="-3" dirty="0">
                <a:latin typeface="Times New Roman"/>
                <a:cs typeface="Times New Roman"/>
              </a:rPr>
              <a:t> </a:t>
            </a:r>
            <a:r>
              <a:rPr lang="en-US" sz="1636" b="1" dirty="0">
                <a:latin typeface="Times New Roman"/>
                <a:cs typeface="Times New Roman"/>
              </a:rPr>
              <a:t>10.34:</a:t>
            </a:r>
            <a:r>
              <a:rPr lang="en-US" sz="1636" b="1" spc="-10" dirty="0">
                <a:latin typeface="Times New Roman"/>
                <a:cs typeface="Times New Roman"/>
              </a:rPr>
              <a:t> </a:t>
            </a:r>
            <a:r>
              <a:rPr lang="en-US" sz="1636" b="1" dirty="0" err="1">
                <a:latin typeface="Times New Roman"/>
                <a:cs typeface="Times New Roman"/>
              </a:rPr>
              <a:t>Tipos</a:t>
            </a:r>
            <a:r>
              <a:rPr lang="en-US" sz="1636" b="1" spc="-10" dirty="0">
                <a:latin typeface="Times New Roman"/>
                <a:cs typeface="Times New Roman"/>
              </a:rPr>
              <a:t> </a:t>
            </a:r>
            <a:r>
              <a:rPr lang="en-US" sz="1636" b="1" dirty="0">
                <a:latin typeface="Times New Roman"/>
                <a:cs typeface="Times New Roman"/>
              </a:rPr>
              <a:t>de</a:t>
            </a:r>
            <a:r>
              <a:rPr lang="en-US" sz="1636" b="1" spc="-3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montajes</a:t>
            </a:r>
            <a:r>
              <a:rPr lang="en-US" sz="1636" b="1" spc="-10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trampas</a:t>
            </a:r>
            <a:r>
              <a:rPr lang="en-US" sz="1636" b="1" spc="-3" dirty="0">
                <a:latin typeface="Times New Roman"/>
                <a:cs typeface="Times New Roman"/>
              </a:rPr>
              <a:t> </a:t>
            </a:r>
            <a:r>
              <a:rPr lang="en-US" sz="1636" b="1" dirty="0">
                <a:latin typeface="Times New Roman"/>
                <a:cs typeface="Times New Roman"/>
              </a:rPr>
              <a:t>de</a:t>
            </a:r>
            <a:r>
              <a:rPr lang="en-US" sz="1636" b="1" spc="-10" dirty="0">
                <a:latin typeface="Times New Roman"/>
                <a:cs typeface="Times New Roman"/>
              </a:rPr>
              <a:t> </a:t>
            </a:r>
            <a:r>
              <a:rPr lang="en-US" sz="1636" b="1" dirty="0" err="1">
                <a:latin typeface="Times New Roman"/>
                <a:cs typeface="Times New Roman"/>
              </a:rPr>
              <a:t>ondas</a:t>
            </a:r>
            <a:r>
              <a:rPr lang="en-US" sz="1636" b="1" dirty="0">
                <a:latin typeface="Times New Roman"/>
                <a:cs typeface="Times New Roman"/>
              </a:rPr>
              <a:t>.</a:t>
            </a:r>
          </a:p>
          <a:p>
            <a:pPr>
              <a:spcBef>
                <a:spcPts val="27"/>
              </a:spcBef>
            </a:pPr>
            <a:endParaRPr lang="en-US" sz="2182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900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" name="object 4"/>
          <p:cNvSpPr txBox="1"/>
          <p:nvPr/>
        </p:nvSpPr>
        <p:spPr>
          <a:xfrm>
            <a:off x="173182" y="259773"/>
            <a:ext cx="8052955" cy="6343811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>
              <a:lnSpc>
                <a:spcPts val="1964"/>
              </a:lnSpc>
            </a:pPr>
            <a:r>
              <a:rPr sz="2727" b="1" spc="-3" dirty="0" err="1">
                <a:cs typeface="Times New Roman"/>
              </a:rPr>
              <a:t>Puesta</a:t>
            </a:r>
            <a:r>
              <a:rPr sz="2727" b="1" spc="3" dirty="0">
                <a:cs typeface="Times New Roman"/>
              </a:rPr>
              <a:t> </a:t>
            </a:r>
            <a:r>
              <a:rPr sz="2727" b="1" dirty="0">
                <a:cs typeface="Times New Roman"/>
              </a:rPr>
              <a:t>a</a:t>
            </a:r>
            <a:r>
              <a:rPr sz="2727" b="1" spc="10" dirty="0">
                <a:cs typeface="Times New Roman"/>
              </a:rPr>
              <a:t> </a:t>
            </a:r>
            <a:r>
              <a:rPr sz="2727" b="1" spc="-3" dirty="0">
                <a:cs typeface="Times New Roman"/>
              </a:rPr>
              <a:t>Tierra</a:t>
            </a:r>
            <a:r>
              <a:rPr sz="2727" b="1" spc="3" dirty="0">
                <a:cs typeface="Times New Roman"/>
              </a:rPr>
              <a:t> </a:t>
            </a:r>
            <a:r>
              <a:rPr sz="2727" b="1" spc="-3" dirty="0">
                <a:cs typeface="Times New Roman"/>
              </a:rPr>
              <a:t>Subestaciones</a:t>
            </a:r>
            <a:r>
              <a:rPr sz="2727" b="1" spc="10" dirty="0">
                <a:cs typeface="Times New Roman"/>
              </a:rPr>
              <a:t> </a:t>
            </a:r>
            <a:r>
              <a:rPr sz="2727" b="1" spc="-3" dirty="0">
                <a:cs typeface="Times New Roman"/>
              </a:rPr>
              <a:t>Eléctricas</a:t>
            </a:r>
            <a:endParaRPr sz="2727" dirty="0">
              <a:cs typeface="Times New Roman"/>
            </a:endParaRPr>
          </a:p>
          <a:p>
            <a:pPr marL="319945" lvl="1" indent="-311719" algn="just">
              <a:lnSpc>
                <a:spcPts val="1964"/>
              </a:lnSpc>
              <a:spcBef>
                <a:spcPts val="1050"/>
              </a:spcBef>
              <a:buAutoNum type="arabicPeriod"/>
              <a:tabLst>
                <a:tab pos="320378" algn="l"/>
              </a:tabLst>
            </a:pPr>
            <a:r>
              <a:rPr sz="1636" b="1" spc="-3" dirty="0">
                <a:cs typeface="Times New Roman"/>
              </a:rPr>
              <a:t>Diseño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Puesta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Subestaciones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Eléctricas</a:t>
            </a:r>
            <a:endParaRPr sz="1636" dirty="0">
              <a:cs typeface="Times New Roman"/>
            </a:endParaRPr>
          </a:p>
          <a:p>
            <a:pPr marL="8659" marR="3896" algn="just">
              <a:lnSpc>
                <a:spcPts val="1964"/>
              </a:lnSpc>
              <a:spcBef>
                <a:spcPts val="34"/>
              </a:spcBef>
            </a:pPr>
            <a:r>
              <a:rPr sz="1636" dirty="0">
                <a:cs typeface="Times New Roman"/>
              </a:rPr>
              <a:t>En </a:t>
            </a:r>
            <a:r>
              <a:rPr sz="1636" spc="-3" dirty="0">
                <a:cs typeface="Times New Roman"/>
              </a:rPr>
              <a:t>general, los sistemas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puesta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tierra </a:t>
            </a:r>
            <a:r>
              <a:rPr sz="1636" dirty="0">
                <a:cs typeface="Times New Roman"/>
              </a:rPr>
              <a:t>permiten absorber </a:t>
            </a:r>
            <a:r>
              <a:rPr sz="1636" spc="-3" dirty="0">
                <a:cs typeface="Times New Roman"/>
              </a:rPr>
              <a:t>las </a:t>
            </a:r>
            <a:r>
              <a:rPr sz="1636" dirty="0">
                <a:cs typeface="Times New Roman"/>
              </a:rPr>
              <a:t>sobretensiones, </a:t>
            </a:r>
            <a:r>
              <a:rPr sz="1636" spc="-10" dirty="0">
                <a:cs typeface="Times New Roman"/>
              </a:rPr>
              <a:t>ya </a:t>
            </a:r>
            <a:r>
              <a:rPr sz="1636" spc="-3" dirty="0">
                <a:cs typeface="Times New Roman"/>
              </a:rPr>
              <a:t>sea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origen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interno</a:t>
            </a:r>
            <a:r>
              <a:rPr sz="1636" dirty="0">
                <a:cs typeface="Times New Roman"/>
              </a:rPr>
              <a:t> 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externo,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contribuyendo</a:t>
            </a:r>
            <a:r>
              <a:rPr sz="1636" dirty="0">
                <a:cs typeface="Times New Roman"/>
              </a:rPr>
              <a:t> 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controlar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efectos</a:t>
            </a:r>
            <a:r>
              <a:rPr sz="1636" dirty="0">
                <a:cs typeface="Times New Roman"/>
              </a:rPr>
              <a:t> resultantes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dichas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sobretensiones.</a:t>
            </a:r>
            <a:endParaRPr sz="1636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r>
              <a:rPr sz="1636" b="1" dirty="0">
                <a:solidFill>
                  <a:srgbClr val="002060"/>
                </a:solidFill>
                <a:cs typeface="Times New Roman"/>
              </a:rPr>
              <a:t>Todo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sistema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 de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puesta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a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tierra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 debe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servir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a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los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propósitos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siguientes:</a:t>
            </a:r>
            <a:endParaRPr sz="1636" b="1" dirty="0">
              <a:solidFill>
                <a:srgbClr val="002060"/>
              </a:solidFill>
              <a:cs typeface="Times New Roman"/>
            </a:endParaRPr>
          </a:p>
          <a:p>
            <a:pPr marL="380557" lvl="2" indent="-216904" algn="just">
              <a:lnSpc>
                <a:spcPts val="1964"/>
              </a:lnSpc>
              <a:buAutoNum type="arabicParenR"/>
              <a:tabLst>
                <a:tab pos="380990" algn="l"/>
              </a:tabLst>
            </a:pPr>
            <a:r>
              <a:rPr sz="1636" b="1" spc="-3" dirty="0">
                <a:solidFill>
                  <a:srgbClr val="002060"/>
                </a:solidFill>
                <a:cs typeface="Times New Roman"/>
              </a:rPr>
              <a:t>Seguridad</a:t>
            </a:r>
            <a:r>
              <a:rPr sz="1636" b="1" spc="-14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personal.</a:t>
            </a:r>
            <a:endParaRPr sz="1636" b="1" dirty="0">
              <a:solidFill>
                <a:srgbClr val="002060"/>
              </a:solidFill>
              <a:cs typeface="Times New Roman"/>
            </a:endParaRPr>
          </a:p>
          <a:p>
            <a:pPr marL="380557" lvl="2" indent="-216904" algn="just">
              <a:lnSpc>
                <a:spcPts val="1964"/>
              </a:lnSpc>
              <a:buAutoNum type="arabicParenR"/>
              <a:tabLst>
                <a:tab pos="380990" algn="l"/>
              </a:tabLst>
            </a:pPr>
            <a:r>
              <a:rPr sz="1636" b="1" dirty="0">
                <a:solidFill>
                  <a:srgbClr val="002060"/>
                </a:solidFill>
                <a:cs typeface="Times New Roman"/>
              </a:rPr>
              <a:t>Minimizar</a:t>
            </a:r>
            <a:r>
              <a:rPr sz="1636" b="1" spc="-14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daños</a:t>
            </a:r>
            <a:r>
              <a:rPr sz="1636" b="1" spc="-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en</a:t>
            </a:r>
            <a:r>
              <a:rPr sz="1636" b="1" spc="-10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equipos.</a:t>
            </a:r>
          </a:p>
          <a:p>
            <a:pPr marL="371898" marR="487927" lvl="2" indent="-207813" algn="just">
              <a:lnSpc>
                <a:spcPts val="1964"/>
              </a:lnSpc>
              <a:spcBef>
                <a:spcPts val="48"/>
              </a:spcBef>
              <a:buAutoNum type="arabicParenR"/>
              <a:tabLst>
                <a:tab pos="380557" algn="l"/>
                <a:tab pos="380990" algn="l"/>
              </a:tabLst>
            </a:pPr>
            <a:r>
              <a:rPr sz="1636" b="1" dirty="0">
                <a:solidFill>
                  <a:srgbClr val="002060"/>
                </a:solidFill>
                <a:cs typeface="Times New Roman"/>
              </a:rPr>
              <a:t>Controlar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 las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sobretensiones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durante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los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fenómenos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transitorios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(“surge </a:t>
            </a:r>
            <a:r>
              <a:rPr sz="1636" b="1" spc="-194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Phenomena”).</a:t>
            </a:r>
            <a:endParaRPr sz="1636" b="1" dirty="0">
              <a:solidFill>
                <a:srgbClr val="002060"/>
              </a:solidFill>
              <a:cs typeface="Times New Roman"/>
            </a:endParaRPr>
          </a:p>
          <a:p>
            <a:pPr marL="380557" lvl="2" indent="-216904" algn="just">
              <a:lnSpc>
                <a:spcPts val="1964"/>
              </a:lnSpc>
              <a:buAutoNum type="arabicParenR"/>
              <a:tabLst>
                <a:tab pos="380557" algn="l"/>
                <a:tab pos="380990" algn="l"/>
              </a:tabLst>
            </a:pPr>
            <a:r>
              <a:rPr sz="1636" b="1" spc="-3" dirty="0">
                <a:solidFill>
                  <a:srgbClr val="002060"/>
                </a:solidFill>
                <a:cs typeface="Times New Roman"/>
              </a:rPr>
              <a:t>Disipación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de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las</a:t>
            </a:r>
            <a:r>
              <a:rPr sz="1636" b="1" spc="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descargas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atmosféricas.</a:t>
            </a:r>
            <a:endParaRPr sz="1636" b="1" dirty="0">
              <a:solidFill>
                <a:srgbClr val="002060"/>
              </a:solidFill>
              <a:cs typeface="Times New Roman"/>
            </a:endParaRPr>
          </a:p>
          <a:p>
            <a:pPr marL="380557" lvl="2" indent="-216904" algn="just">
              <a:lnSpc>
                <a:spcPts val="1964"/>
              </a:lnSpc>
              <a:buAutoNum type="arabicParenR"/>
              <a:tabLst>
                <a:tab pos="380557" algn="l"/>
                <a:tab pos="380990" algn="l"/>
              </a:tabLst>
            </a:pPr>
            <a:r>
              <a:rPr sz="1636" b="1" spc="-3" dirty="0">
                <a:solidFill>
                  <a:srgbClr val="002060"/>
                </a:solidFill>
                <a:cs typeface="Times New Roman"/>
              </a:rPr>
              <a:t>Operación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correcta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 de</a:t>
            </a:r>
            <a:r>
              <a:rPr sz="1636" b="1" spc="-7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los</a:t>
            </a:r>
            <a:r>
              <a:rPr sz="1636" b="1" spc="3" dirty="0">
                <a:solidFill>
                  <a:srgbClr val="002060"/>
                </a:solidFill>
                <a:cs typeface="Times New Roman"/>
              </a:rPr>
              <a:t> </a:t>
            </a:r>
            <a:r>
              <a:rPr sz="1636" b="1" dirty="0">
                <a:solidFill>
                  <a:srgbClr val="002060"/>
                </a:solidFill>
                <a:cs typeface="Times New Roman"/>
              </a:rPr>
              <a:t>dispositivos de</a:t>
            </a:r>
            <a:r>
              <a:rPr sz="1636" b="1" spc="-3" dirty="0">
                <a:solidFill>
                  <a:srgbClr val="002060"/>
                </a:solidFill>
                <a:cs typeface="Times New Roman"/>
              </a:rPr>
              <a:t> protección.</a:t>
            </a:r>
            <a:endParaRPr sz="1636" b="1" dirty="0">
              <a:solidFill>
                <a:srgbClr val="002060"/>
              </a:solidFill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r>
              <a:rPr sz="1636" spc="-3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poder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cumplir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cabalmente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funciones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mencionadas,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0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</a:t>
            </a:r>
            <a:r>
              <a:rPr sz="1636" b="1" i="1" u="sng" spc="1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puesta</a:t>
            </a:r>
            <a:r>
              <a:rPr sz="1636" b="1" i="1" u="sng" spc="20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tierra</a:t>
            </a:r>
            <a:endParaRPr sz="1636" b="1" i="1" u="sng" dirty="0">
              <a:cs typeface="Times New Roman"/>
            </a:endParaRPr>
          </a:p>
          <a:p>
            <a:pPr marL="8659" marR="3464" algn="just">
              <a:lnSpc>
                <a:spcPts val="1964"/>
              </a:lnSpc>
            </a:pPr>
            <a:r>
              <a:rPr sz="1636" b="1" i="1" u="sng" spc="-3" dirty="0">
                <a:cs typeface="Times New Roman"/>
              </a:rPr>
              <a:t>debe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proporcionar</a:t>
            </a:r>
            <a:r>
              <a:rPr sz="1636" b="1" i="1" u="sng" dirty="0">
                <a:cs typeface="Times New Roman"/>
              </a:rPr>
              <a:t> una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trayectoria</a:t>
            </a:r>
            <a:r>
              <a:rPr sz="1636" b="1" i="1" u="sng" dirty="0">
                <a:cs typeface="Times New Roman"/>
              </a:rPr>
              <a:t> 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tierra</a:t>
            </a:r>
            <a:r>
              <a:rPr sz="1636" b="1" i="1" u="sng" spc="3" dirty="0">
                <a:cs typeface="Times New Roman"/>
              </a:rPr>
              <a:t> de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baja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resistencia. </a:t>
            </a:r>
            <a:r>
              <a:rPr sz="1636" spc="-3" dirty="0">
                <a:cs typeface="Times New Roman"/>
              </a:rPr>
              <a:t>Debido</a:t>
            </a:r>
            <a:r>
              <a:rPr sz="1636" dirty="0">
                <a:cs typeface="Times New Roman"/>
              </a:rPr>
              <a:t> 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naturaleza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cambiante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las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características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los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suelos</a:t>
            </a:r>
            <a:r>
              <a:rPr sz="1636" spc="-3" dirty="0">
                <a:cs typeface="Times New Roman"/>
              </a:rPr>
              <a:t>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términos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las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variaciones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3" dirty="0">
                <a:cs typeface="Times New Roman"/>
              </a:rPr>
              <a:t>de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resistividad</a:t>
            </a:r>
            <a:r>
              <a:rPr sz="1636" spc="18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7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8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mismos,</a:t>
            </a:r>
            <a:r>
              <a:rPr sz="1636" spc="18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ante</a:t>
            </a:r>
            <a:r>
              <a:rPr sz="1636" spc="191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cambios</a:t>
            </a:r>
            <a:r>
              <a:rPr sz="1636" b="1" i="1" u="sng" spc="18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humedad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y</a:t>
            </a:r>
            <a:r>
              <a:rPr sz="1636" b="1" i="1" u="sng" spc="16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temperatura</a:t>
            </a:r>
            <a:r>
              <a:rPr sz="1636" spc="-3" dirty="0">
                <a:cs typeface="Times New Roman"/>
              </a:rPr>
              <a:t>,</a:t>
            </a:r>
            <a:r>
              <a:rPr sz="1636" spc="18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84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diseño</a:t>
            </a:r>
            <a:r>
              <a:rPr sz="1636" spc="19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7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los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sistemas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puesta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tierra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debe</a:t>
            </a:r>
            <a:r>
              <a:rPr sz="1636" dirty="0">
                <a:cs typeface="Times New Roman"/>
              </a:rPr>
              <a:t> ser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conservador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por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naturaleza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8659" marR="415625" algn="just">
              <a:lnSpc>
                <a:spcPts val="1964"/>
              </a:lnSpc>
            </a:pPr>
            <a:r>
              <a:rPr sz="1636" spc="-3" dirty="0">
                <a:cs typeface="Times New Roman"/>
              </a:rPr>
              <a:t>Un sistema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puesta </a:t>
            </a:r>
            <a:r>
              <a:rPr sz="1636" dirty="0">
                <a:cs typeface="Times New Roman"/>
              </a:rPr>
              <a:t>a tierra </a:t>
            </a:r>
            <a:r>
              <a:rPr sz="1636" spc="-3" dirty="0">
                <a:cs typeface="Times New Roman"/>
              </a:rPr>
              <a:t>efectivo </a:t>
            </a:r>
            <a:r>
              <a:rPr sz="1636" dirty="0">
                <a:cs typeface="Times New Roman"/>
              </a:rPr>
              <a:t>para una </a:t>
            </a:r>
            <a:r>
              <a:rPr sz="1636" spc="-3" dirty="0">
                <a:cs typeface="Times New Roman"/>
              </a:rPr>
              <a:t>subestación eléctrica, consta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siguientes </a:t>
            </a:r>
            <a:r>
              <a:rPr sz="1636" dirty="0">
                <a:cs typeface="Times New Roman"/>
              </a:rPr>
              <a:t>elementos:</a:t>
            </a:r>
          </a:p>
          <a:p>
            <a:pPr marL="475804" indent="-311719" algn="just">
              <a:lnSpc>
                <a:spcPts val="1964"/>
              </a:lnSpc>
              <a:spcBef>
                <a:spcPts val="99"/>
              </a:spcBef>
              <a:buFont typeface="+mj-lt"/>
              <a:buAutoNum type="arabicPeriod"/>
            </a:pPr>
            <a:r>
              <a:rPr sz="1636" b="1" i="1" u="sng" spc="-3" dirty="0" err="1">
                <a:cs typeface="Times New Roman"/>
              </a:rPr>
              <a:t>Electrodos</a:t>
            </a:r>
            <a:r>
              <a:rPr sz="1636" b="1" i="1" u="sng" spc="13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139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puesta</a:t>
            </a:r>
            <a:r>
              <a:rPr sz="1636" b="1" i="1" u="sng" spc="139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a</a:t>
            </a:r>
            <a:r>
              <a:rPr sz="1636" b="1" i="1" u="sng" spc="136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tierra</a:t>
            </a:r>
            <a:r>
              <a:rPr sz="1636" b="1" spc="-3" dirty="0">
                <a:cs typeface="Times New Roman"/>
              </a:rPr>
              <a:t>,</a:t>
            </a:r>
            <a:r>
              <a:rPr sz="1636" b="1" spc="14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los</a:t>
            </a:r>
            <a:r>
              <a:rPr sz="1636" b="1" spc="14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cuales</a:t>
            </a:r>
            <a:r>
              <a:rPr sz="1636" b="1" spc="14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son</a:t>
            </a:r>
            <a:r>
              <a:rPr sz="1636" b="1" spc="139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construidos</a:t>
            </a:r>
            <a:r>
              <a:rPr sz="1636" b="1" spc="14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</a:t>
            </a:r>
            <a:r>
              <a:rPr sz="1636" b="1" spc="14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forma</a:t>
            </a:r>
            <a:r>
              <a:rPr sz="1636" b="1" spc="139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136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varillas</a:t>
            </a:r>
            <a:r>
              <a:rPr sz="1636" b="1" spc="14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lang="es-ES"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cobre</a:t>
            </a:r>
            <a:r>
              <a:rPr sz="1636" b="1" spc="-3" dirty="0">
                <a:cs typeface="Times New Roman"/>
              </a:rPr>
              <a:t> con alma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acero, </a:t>
            </a:r>
            <a:r>
              <a:rPr sz="1636" b="1" dirty="0">
                <a:cs typeface="Times New Roman"/>
              </a:rPr>
              <a:t>y </a:t>
            </a:r>
            <a:r>
              <a:rPr sz="1636" b="1" spc="3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dimensiones tales como </a:t>
            </a:r>
            <a:r>
              <a:rPr sz="1636" b="1" dirty="0">
                <a:cs typeface="Times New Roman"/>
              </a:rPr>
              <a:t>½” x </a:t>
            </a:r>
            <a:r>
              <a:rPr sz="1636" b="1" spc="-3" dirty="0">
                <a:cs typeface="Times New Roman"/>
              </a:rPr>
              <a:t>6’, </a:t>
            </a:r>
            <a:r>
              <a:rPr sz="1636" b="1" dirty="0">
                <a:cs typeface="Times New Roman"/>
              </a:rPr>
              <a:t>¾” x 7’ y 5/8” x </a:t>
            </a:r>
            <a:r>
              <a:rPr sz="1636" b="1" spc="-3" dirty="0">
                <a:cs typeface="Times New Roman"/>
              </a:rPr>
              <a:t>8’, 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entre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otras</a:t>
            </a:r>
            <a:r>
              <a:rPr sz="1636" b="1" spc="-3" dirty="0">
                <a:cs typeface="Times New Roman"/>
              </a:rPr>
              <a:t>.</a:t>
            </a:r>
            <a:endParaRPr lang="es-ES" sz="1636" b="1" spc="-3" dirty="0">
              <a:cs typeface="Times New Roman"/>
            </a:endParaRPr>
          </a:p>
          <a:p>
            <a:pPr marL="475804" indent="-311719" algn="just">
              <a:lnSpc>
                <a:spcPts val="1964"/>
              </a:lnSpc>
              <a:spcBef>
                <a:spcPts val="99"/>
              </a:spcBef>
              <a:buFont typeface="+mj-lt"/>
              <a:buAutoNum type="arabicPeriod"/>
            </a:pPr>
            <a:endParaRPr lang="es-ES" sz="1636" spc="-3" dirty="0">
              <a:cs typeface="Times New Roman"/>
            </a:endParaRPr>
          </a:p>
          <a:p>
            <a:pPr marL="475804" indent="-311719" algn="just">
              <a:lnSpc>
                <a:spcPts val="1964"/>
              </a:lnSpc>
              <a:spcBef>
                <a:spcPts val="99"/>
              </a:spcBef>
              <a:buFont typeface="+mj-lt"/>
              <a:buAutoNum type="arabicPeriod"/>
            </a:pPr>
            <a:r>
              <a:rPr lang="es-ES" sz="1636" b="1" i="1" u="sng" spc="-3" dirty="0">
                <a:cs typeface="Times New Roman"/>
              </a:rPr>
              <a:t>Cables</a:t>
            </a:r>
            <a:r>
              <a:rPr lang="es-ES" sz="1636" b="1" i="1" u="sng" spc="17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desnudos</a:t>
            </a:r>
            <a:r>
              <a:rPr lang="es-ES" sz="1636" b="1" i="1" u="sng" spc="24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interconectados</a:t>
            </a:r>
            <a:r>
              <a:rPr lang="es-ES" sz="1636" b="1" i="1" u="sng" spc="2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entre</a:t>
            </a:r>
            <a:r>
              <a:rPr lang="es-ES" sz="1636" b="1" spc="14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sí,</a:t>
            </a:r>
            <a:r>
              <a:rPr lang="es-ES" sz="1636" b="1" spc="24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formando</a:t>
            </a:r>
            <a:r>
              <a:rPr lang="es-ES" sz="1636" b="1" i="1" u="sng" spc="20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una</a:t>
            </a:r>
            <a:r>
              <a:rPr lang="es-ES" sz="1636" b="1" i="1" u="sng" spc="14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malla</a:t>
            </a:r>
            <a:r>
              <a:rPr lang="es-ES" sz="1636" b="1" dirty="0">
                <a:cs typeface="Times New Roman"/>
              </a:rPr>
              <a:t>.</a:t>
            </a:r>
            <a:r>
              <a:rPr lang="es-ES" sz="1636" b="1" spc="20" dirty="0">
                <a:cs typeface="Times New Roman"/>
              </a:rPr>
              <a:t> </a:t>
            </a:r>
            <a:endParaRPr lang="es-ES" sz="1636" b="1" dirty="0">
              <a:cs typeface="Times New Roman"/>
            </a:endParaRPr>
          </a:p>
          <a:p>
            <a:pPr marL="319945" marR="6494" algn="just">
              <a:lnSpc>
                <a:spcPts val="1964"/>
              </a:lnSpc>
              <a:spcBef>
                <a:spcPts val="7"/>
              </a:spcBef>
            </a:pPr>
            <a:endParaRPr sz="1636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0046" y="433390"/>
            <a:ext cx="3636818" cy="27877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018318" y="3059491"/>
            <a:ext cx="4260273" cy="47028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815763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 dirty="0">
              <a:latin typeface="Times New Roman"/>
              <a:cs typeface="Times New Roman"/>
            </a:endParaRPr>
          </a:p>
          <a:p>
            <a:pPr>
              <a:spcBef>
                <a:spcPts val="14"/>
              </a:spcBef>
            </a:pPr>
            <a:endParaRPr sz="545" dirty="0">
              <a:latin typeface="Times New Roman"/>
              <a:cs typeface="Times New Roman"/>
            </a:endParaRPr>
          </a:p>
          <a:p>
            <a:pPr marR="153262" algn="ctr"/>
            <a:r>
              <a:rPr sz="1909" b="1" dirty="0">
                <a:cs typeface="Times New Roman"/>
              </a:rPr>
              <a:t>Figura</a:t>
            </a:r>
            <a:r>
              <a:rPr sz="1909" b="1" spc="-3" dirty="0">
                <a:cs typeface="Times New Roman"/>
              </a:rPr>
              <a:t> 11.01:</a:t>
            </a:r>
            <a:r>
              <a:rPr sz="1909" b="1" spc="3" dirty="0">
                <a:cs typeface="Times New Roman"/>
              </a:rPr>
              <a:t> </a:t>
            </a:r>
            <a:r>
              <a:rPr sz="1909" b="1" spc="-3" dirty="0">
                <a:cs typeface="Times New Roman"/>
              </a:rPr>
              <a:t>Electrodos</a:t>
            </a:r>
            <a:r>
              <a:rPr sz="1909" b="1" dirty="0">
                <a:cs typeface="Times New Roman"/>
              </a:rPr>
              <a:t> </a:t>
            </a:r>
            <a:r>
              <a:rPr sz="1909" b="1" spc="-3" dirty="0">
                <a:cs typeface="Times New Roman"/>
              </a:rPr>
              <a:t>puesta</a:t>
            </a:r>
            <a:r>
              <a:rPr sz="1909" b="1" dirty="0">
                <a:cs typeface="Times New Roman"/>
              </a:rPr>
              <a:t> a</a:t>
            </a:r>
            <a:r>
              <a:rPr sz="1909" b="1" spc="-7" dirty="0">
                <a:cs typeface="Times New Roman"/>
              </a:rPr>
              <a:t> </a:t>
            </a:r>
            <a:r>
              <a:rPr sz="1909" b="1" spc="-3" dirty="0" err="1">
                <a:cs typeface="Times New Roman"/>
              </a:rPr>
              <a:t>tierra</a:t>
            </a:r>
            <a:r>
              <a:rPr sz="1909" b="1" spc="-3" dirty="0">
                <a:cs typeface="Times New Roman"/>
              </a:rPr>
              <a:t>.</a:t>
            </a:r>
            <a:endParaRPr sz="1909" b="1" dirty="0">
              <a:cs typeface="Times New Roman"/>
            </a:endParaRPr>
          </a:p>
        </p:txBody>
      </p:sp>
      <p:pic>
        <p:nvPicPr>
          <p:cNvPr id="7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30046" y="3740727"/>
            <a:ext cx="3636818" cy="228017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7446818" y="6231727"/>
            <a:ext cx="4410310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07035">
              <a:spcBef>
                <a:spcPts val="3"/>
              </a:spcBef>
            </a:pPr>
            <a:r>
              <a:rPr lang="en-US" sz="1636" b="1" dirty="0" err="1">
                <a:latin typeface="Times New Roman"/>
                <a:cs typeface="Times New Roman"/>
              </a:rPr>
              <a:t>Figura</a:t>
            </a:r>
            <a:r>
              <a:rPr lang="en-US" sz="1636" b="1" spc="-3" dirty="0">
                <a:latin typeface="Times New Roman"/>
                <a:cs typeface="Times New Roman"/>
              </a:rPr>
              <a:t> 11.02:</a:t>
            </a:r>
            <a:r>
              <a:rPr lang="en-US" sz="1636" b="1" spc="-7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Malla</a:t>
            </a:r>
            <a:r>
              <a:rPr lang="en-US" sz="1636" b="1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puesta</a:t>
            </a:r>
            <a:r>
              <a:rPr lang="en-US" sz="1636" b="1" spc="-7" dirty="0">
                <a:latin typeface="Times New Roman"/>
                <a:cs typeface="Times New Roman"/>
              </a:rPr>
              <a:t> </a:t>
            </a:r>
            <a:r>
              <a:rPr lang="en-US" sz="1636" b="1" dirty="0">
                <a:latin typeface="Times New Roman"/>
                <a:cs typeface="Times New Roman"/>
              </a:rPr>
              <a:t>a </a:t>
            </a:r>
            <a:r>
              <a:rPr lang="en-US" sz="1636" b="1" spc="-3" dirty="0" err="1">
                <a:latin typeface="Times New Roman"/>
                <a:cs typeface="Times New Roman"/>
              </a:rPr>
              <a:t>tierra</a:t>
            </a:r>
            <a:endParaRPr lang="en-US" sz="1636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99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34403" y="306534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" name="object 4"/>
          <p:cNvSpPr txBox="1"/>
          <p:nvPr/>
        </p:nvSpPr>
        <p:spPr>
          <a:xfrm>
            <a:off x="413834" y="1677888"/>
            <a:ext cx="6929075" cy="688919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818" dirty="0">
              <a:latin typeface="Times New Roman"/>
              <a:cs typeface="Times New Roman"/>
            </a:endParaRPr>
          </a:p>
          <a:p>
            <a:pPr marL="8659" marR="3464">
              <a:lnSpc>
                <a:spcPct val="110000"/>
              </a:lnSpc>
            </a:pPr>
            <a:r>
              <a:rPr sz="1636" spc="-7" dirty="0">
                <a:cs typeface="Times New Roman"/>
              </a:rPr>
              <a:t>La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11.04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proceso</a:t>
            </a:r>
            <a:r>
              <a:rPr sz="1636" spc="123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soldadura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Cadweld</a:t>
            </a:r>
            <a:r>
              <a:rPr sz="1636" spc="12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para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soldadura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recta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tope: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2955" y="569481"/>
            <a:ext cx="6909954" cy="83954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64518" marR="3464" indent="-155859" algn="just">
              <a:lnSpc>
                <a:spcPct val="110100"/>
              </a:lnSpc>
            </a:pPr>
            <a:r>
              <a:rPr sz="1636" b="1" dirty="0">
                <a:cs typeface="Times New Roman"/>
              </a:rPr>
              <a:t>3.   Conexiones a </a:t>
            </a:r>
            <a:r>
              <a:rPr sz="1636" b="1" spc="-3" dirty="0">
                <a:cs typeface="Times New Roman"/>
              </a:rPr>
              <a:t>los equipos, estructuras </a:t>
            </a:r>
            <a:r>
              <a:rPr sz="1636" b="1" dirty="0">
                <a:cs typeface="Times New Roman"/>
              </a:rPr>
              <a:t>y   </a:t>
            </a:r>
            <a:r>
              <a:rPr sz="1636" b="1" spc="-3" dirty="0">
                <a:cs typeface="Times New Roman"/>
              </a:rPr>
              <a:t>partes metálicas </a:t>
            </a:r>
            <a:r>
              <a:rPr sz="1636" b="1" dirty="0">
                <a:cs typeface="Times New Roman"/>
              </a:rPr>
              <a:t>de la subestación, lo </a:t>
            </a:r>
            <a:r>
              <a:rPr sz="1636" b="1" spc="-3" dirty="0">
                <a:cs typeface="Times New Roman"/>
              </a:rPr>
              <a:t>cual 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 realiza con </a:t>
            </a:r>
            <a:r>
              <a:rPr sz="1636" b="1" dirty="0">
                <a:cs typeface="Times New Roman"/>
              </a:rPr>
              <a:t>soldadura tipo </a:t>
            </a:r>
            <a:r>
              <a:rPr sz="1636" b="1" spc="-3" dirty="0">
                <a:cs typeface="Times New Roman"/>
              </a:rPr>
              <a:t>Cadweld, </a:t>
            </a:r>
            <a:r>
              <a:rPr sz="1636" b="1" dirty="0">
                <a:cs typeface="Times New Roman"/>
              </a:rPr>
              <a:t>por </a:t>
            </a:r>
            <a:r>
              <a:rPr sz="1636" b="1" spc="-3" dirty="0">
                <a:cs typeface="Times New Roman"/>
              </a:rPr>
              <a:t>normas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ingeniería </a:t>
            </a:r>
            <a:r>
              <a:rPr sz="1636" b="1" dirty="0">
                <a:cs typeface="Times New Roman"/>
              </a:rPr>
              <a:t>y </a:t>
            </a:r>
            <a:r>
              <a:rPr sz="1636" b="1" spc="-3" dirty="0">
                <a:cs typeface="Times New Roman"/>
              </a:rPr>
              <a:t>mayor </a:t>
            </a:r>
            <a:r>
              <a:rPr sz="1636" b="1" dirty="0">
                <a:cs typeface="Times New Roman"/>
              </a:rPr>
              <a:t>firmeza de </a:t>
            </a:r>
            <a:r>
              <a:rPr sz="1636" b="1" spc="-19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3" dirty="0">
                <a:cs typeface="Times New Roman"/>
              </a:rPr>
              <a:t> conexión.</a:t>
            </a:r>
            <a:endParaRPr sz="1636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9808" y="608485"/>
            <a:ext cx="3597054" cy="237214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5680" y="3494079"/>
            <a:ext cx="3221182" cy="259328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75781" y="6054807"/>
            <a:ext cx="3078200" cy="596084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17"/>
              </a:spcBef>
            </a:pPr>
            <a:endParaRPr sz="545" dirty="0">
              <a:latin typeface="Times New Roman"/>
              <a:cs typeface="Times New Roman"/>
            </a:endParaRPr>
          </a:p>
          <a:p>
            <a:pPr marL="160622" algn="ctr">
              <a:spcBef>
                <a:spcPts val="3"/>
              </a:spcBef>
            </a:pPr>
            <a:r>
              <a:rPr sz="1636" b="1" dirty="0">
                <a:cs typeface="Times New Roman"/>
              </a:rPr>
              <a:t>Figura </a:t>
            </a:r>
            <a:r>
              <a:rPr sz="1636" b="1" spc="-3" dirty="0">
                <a:cs typeface="Times New Roman"/>
              </a:rPr>
              <a:t>11.04: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Soldadura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Cadweld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recta.</a:t>
            </a:r>
            <a:endParaRPr sz="1636" b="1" dirty="0"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6348" y="1454727"/>
            <a:ext cx="662420" cy="9305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72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886066" y="3065318"/>
            <a:ext cx="4174861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31" algn="ctr">
              <a:spcBef>
                <a:spcPts val="72"/>
              </a:spcBef>
            </a:pPr>
            <a:r>
              <a:rPr lang="es-ES" sz="1636" b="1" dirty="0">
                <a:latin typeface="Times New Roman"/>
                <a:cs typeface="Times New Roman"/>
              </a:rPr>
              <a:t>Figura </a:t>
            </a:r>
            <a:r>
              <a:rPr lang="es-ES" sz="1636" b="1" spc="-3" dirty="0">
                <a:latin typeface="Times New Roman"/>
                <a:cs typeface="Times New Roman"/>
              </a:rPr>
              <a:t>11.03:</a:t>
            </a:r>
            <a:r>
              <a:rPr lang="es-ES" sz="1636" b="1" spc="3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Unión</a:t>
            </a:r>
            <a:r>
              <a:rPr lang="es-ES" sz="1636" b="1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por</a:t>
            </a:r>
            <a:r>
              <a:rPr lang="es-ES" sz="1636" b="1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soldadura</a:t>
            </a:r>
            <a:r>
              <a:rPr lang="es-ES" sz="1636" b="1" dirty="0">
                <a:latin typeface="Times New Roman"/>
                <a:cs typeface="Times New Roman"/>
              </a:rPr>
              <a:t> </a:t>
            </a:r>
            <a:r>
              <a:rPr lang="es-ES" sz="1636" b="1" spc="-3" dirty="0" err="1">
                <a:latin typeface="Times New Roman"/>
                <a:cs typeface="Times New Roman"/>
              </a:rPr>
              <a:t>Cadweld</a:t>
            </a:r>
            <a:r>
              <a:rPr lang="es-ES" sz="1636" b="1" spc="-3" dirty="0">
                <a:latin typeface="Times New Roman"/>
                <a:cs typeface="Times New Roman"/>
              </a:rPr>
              <a:t>.</a:t>
            </a:r>
            <a:endParaRPr lang="es-ES" sz="1636" b="1" dirty="0">
              <a:latin typeface="Times New Roman"/>
              <a:cs typeface="Times New Roman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9456" y="2635644"/>
            <a:ext cx="7263453" cy="56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 marR="3464" algn="just">
              <a:lnSpc>
                <a:spcPct val="110100"/>
              </a:lnSpc>
              <a:spcBef>
                <a:spcPts val="801"/>
              </a:spcBef>
            </a:pPr>
            <a:r>
              <a:rPr sz="1636" spc="-3" dirty="0" err="1">
                <a:cs typeface="Times New Roman"/>
              </a:rPr>
              <a:t>Diferentes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tipos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uniones</a:t>
            </a:r>
            <a:r>
              <a:rPr sz="1636" spc="11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soldadas,</a:t>
            </a:r>
            <a:r>
              <a:rPr sz="1636" spc="11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aplicando</a:t>
            </a:r>
            <a:r>
              <a:rPr sz="1636" spc="12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soldadura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Cadweld,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spc="12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mostradas</a:t>
            </a:r>
            <a:r>
              <a:rPr sz="1636" spc="11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1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11.05: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310542" y="6390562"/>
            <a:ext cx="3981653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68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11.06: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Proceso soldadura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Cadweld.</a:t>
            </a:r>
          </a:p>
        </p:txBody>
      </p:sp>
      <p:pic>
        <p:nvPicPr>
          <p:cNvPr id="1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77618" y="3475543"/>
            <a:ext cx="1670765" cy="2060518"/>
          </a:xfrm>
          <a:prstGeom prst="rect">
            <a:avLst/>
          </a:prstGeom>
        </p:spPr>
      </p:pic>
      <p:pic>
        <p:nvPicPr>
          <p:cNvPr id="1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2431" y="3735815"/>
            <a:ext cx="2056130" cy="2010362"/>
          </a:xfrm>
          <a:prstGeom prst="rect">
            <a:avLst/>
          </a:prstGeom>
        </p:spPr>
      </p:pic>
      <p:sp>
        <p:nvSpPr>
          <p:cNvPr id="16" name="object 6"/>
          <p:cNvSpPr txBox="1"/>
          <p:nvPr/>
        </p:nvSpPr>
        <p:spPr>
          <a:xfrm>
            <a:off x="295937" y="3350411"/>
            <a:ext cx="4187682" cy="26091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>
              <a:spcBef>
                <a:spcPts val="586"/>
              </a:spcBef>
            </a:pPr>
            <a:r>
              <a:rPr sz="1636" spc="-3" dirty="0" err="1">
                <a:cs typeface="Times New Roman"/>
              </a:rPr>
              <a:t>Proceso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aplicación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soldadura Cadweld:</a:t>
            </a:r>
            <a:endParaRPr sz="1636" dirty="0">
              <a:cs typeface="Times New Roman"/>
            </a:endParaRPr>
          </a:p>
        </p:txBody>
      </p:sp>
      <p:pic>
        <p:nvPicPr>
          <p:cNvPr id="1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2446" y="3749246"/>
            <a:ext cx="4108827" cy="2474886"/>
          </a:xfrm>
          <a:prstGeom prst="rect">
            <a:avLst/>
          </a:prstGeom>
        </p:spPr>
      </p:pic>
      <p:sp>
        <p:nvSpPr>
          <p:cNvPr id="18" name="object 8"/>
          <p:cNvSpPr txBox="1"/>
          <p:nvPr/>
        </p:nvSpPr>
        <p:spPr>
          <a:xfrm>
            <a:off x="7074742" y="6920519"/>
            <a:ext cx="662420" cy="9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545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545" spc="-1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5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545">
              <a:latin typeface="Times New Roman"/>
              <a:cs typeface="Times New Roman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5221610" y="6921558"/>
            <a:ext cx="782782" cy="103257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614" b="1" spc="-3" dirty="0">
                <a:solidFill>
                  <a:srgbClr val="FFFFFF"/>
                </a:solidFill>
                <a:latin typeface="Times New Roman"/>
                <a:cs typeface="Times New Roman"/>
              </a:rPr>
              <a:t>Fuente:</a:t>
            </a:r>
            <a:r>
              <a:rPr sz="614" b="1" spc="-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14" b="1" spc="-3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614" b="1" spc="-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14" b="1" spc="-3" dirty="0">
                <a:solidFill>
                  <a:srgbClr val="FFFFFF"/>
                </a:solidFill>
                <a:latin typeface="Times New Roman"/>
                <a:cs typeface="Times New Roman"/>
              </a:rPr>
              <a:t>Images</a:t>
            </a:r>
            <a:endParaRPr sz="614">
              <a:latin typeface="Times New Roman"/>
              <a:cs typeface="Times New Roman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727055" y="6308824"/>
            <a:ext cx="5213543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22611"/>
            <a:r>
              <a:rPr lang="en-US" sz="1636" b="1" dirty="0" err="1">
                <a:cs typeface="Times New Roman"/>
              </a:rPr>
              <a:t>Figura</a:t>
            </a:r>
            <a:r>
              <a:rPr lang="en-US" sz="1636" b="1" spc="-7" dirty="0">
                <a:cs typeface="Times New Roman"/>
              </a:rPr>
              <a:t> </a:t>
            </a:r>
            <a:r>
              <a:rPr lang="en-US" sz="1636" b="1" dirty="0">
                <a:cs typeface="Times New Roman"/>
              </a:rPr>
              <a:t>11.05: </a:t>
            </a:r>
            <a:r>
              <a:rPr lang="en-US" sz="1636" b="1" spc="-3" dirty="0" err="1">
                <a:cs typeface="Times New Roman"/>
              </a:rPr>
              <a:t>Uniones</a:t>
            </a:r>
            <a:r>
              <a:rPr lang="en-US" sz="1636" b="1" spc="-7" dirty="0">
                <a:cs typeface="Times New Roman"/>
              </a:rPr>
              <a:t> </a:t>
            </a:r>
            <a:r>
              <a:rPr lang="en-US" sz="1636" b="1" dirty="0">
                <a:cs typeface="Times New Roman"/>
              </a:rPr>
              <a:t>con</a:t>
            </a:r>
            <a:r>
              <a:rPr lang="en-US" sz="1636" b="1" spc="-14" dirty="0">
                <a:cs typeface="Times New Roman"/>
              </a:rPr>
              <a:t> </a:t>
            </a:r>
            <a:r>
              <a:rPr lang="en-US" sz="1636" b="1" dirty="0" err="1">
                <a:cs typeface="Times New Roman"/>
              </a:rPr>
              <a:t>soldadura</a:t>
            </a:r>
            <a:r>
              <a:rPr lang="en-US" sz="1636" b="1" spc="-7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Cadweld</a:t>
            </a:r>
            <a:r>
              <a:rPr lang="en-US" sz="1636" b="1" spc="-3" dirty="0">
                <a:cs typeface="Times New Roman"/>
              </a:rPr>
              <a:t>.</a:t>
            </a:r>
            <a:endParaRPr lang="en-US"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770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6" y="292677"/>
            <a:ext cx="5351318" cy="624121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0" lvl="1">
              <a:lnSpc>
                <a:spcPts val="1964"/>
              </a:lnSpc>
              <a:buAutoNum type="arabicPeriod" startAt="2"/>
            </a:pPr>
            <a:r>
              <a:rPr sz="1636" b="1" spc="-3" dirty="0" err="1">
                <a:cs typeface="Times New Roman"/>
              </a:rPr>
              <a:t>Clasificación</a:t>
            </a:r>
            <a:r>
              <a:rPr sz="1636" b="1" spc="-3" dirty="0">
                <a:cs typeface="Times New Roman"/>
              </a:rPr>
              <a:t> 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Puestas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</a:pPr>
            <a:r>
              <a:rPr sz="1636" spc="-7" dirty="0">
                <a:cs typeface="Times New Roman"/>
              </a:rPr>
              <a:t>Las</a:t>
            </a:r>
            <a:r>
              <a:rPr sz="1636" spc="13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puestas</a:t>
            </a:r>
            <a:r>
              <a:rPr sz="1636" spc="14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3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5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todas</a:t>
            </a:r>
            <a:r>
              <a:rPr sz="1636" spc="14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13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subestaciones</a:t>
            </a:r>
            <a:r>
              <a:rPr sz="1636" spc="14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eléctricas</a:t>
            </a:r>
            <a:r>
              <a:rPr sz="1636" spc="14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clasifican</a:t>
            </a:r>
            <a:r>
              <a:rPr sz="1636" spc="143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3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acuerdo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3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dos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99"/>
              </a:spcBef>
            </a:pPr>
            <a:r>
              <a:rPr sz="1636" dirty="0">
                <a:cs typeface="Times New Roman"/>
              </a:rPr>
              <a:t>objetivos</a:t>
            </a:r>
            <a:r>
              <a:rPr sz="1636" spc="-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fundamentales:</a:t>
            </a:r>
            <a:endParaRPr sz="1636" dirty="0">
              <a:cs typeface="Times New Roman"/>
            </a:endParaRPr>
          </a:p>
          <a:p>
            <a:pPr marL="0" lvl="2" algn="just">
              <a:lnSpc>
                <a:spcPts val="1964"/>
              </a:lnSpc>
              <a:spcBef>
                <a:spcPts val="99"/>
              </a:spcBef>
              <a:buAutoNum type="arabicPeriod"/>
            </a:pPr>
            <a:r>
              <a:rPr sz="1636" b="1" spc="-3" dirty="0">
                <a:cs typeface="Times New Roman"/>
              </a:rPr>
              <a:t>Puesta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Tierra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Protección,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</a:p>
          <a:p>
            <a:pPr marL="0" lvl="2" algn="just">
              <a:lnSpc>
                <a:spcPts val="1964"/>
              </a:lnSpc>
              <a:spcBef>
                <a:spcPts val="95"/>
              </a:spcBef>
              <a:buAutoNum type="arabicPeriod"/>
            </a:pPr>
            <a:r>
              <a:rPr sz="1636" b="1" spc="-3" dirty="0">
                <a:cs typeface="Times New Roman"/>
              </a:rPr>
              <a:t>Puesta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Tierra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Servicio.</a:t>
            </a:r>
          </a:p>
          <a:p>
            <a:pPr marR="29873" algn="just">
              <a:lnSpc>
                <a:spcPts val="1964"/>
              </a:lnSpc>
              <a:spcBef>
                <a:spcPts val="164"/>
              </a:spcBef>
            </a:pPr>
            <a:r>
              <a:rPr sz="1636" spc="-7" dirty="0">
                <a:cs typeface="Times New Roman"/>
              </a:rPr>
              <a:t>La </a:t>
            </a:r>
            <a:r>
              <a:rPr sz="1636" dirty="0">
                <a:cs typeface="Times New Roman"/>
              </a:rPr>
              <a:t>puesta a </a:t>
            </a:r>
            <a:r>
              <a:rPr sz="1636" spc="-3" dirty="0">
                <a:cs typeface="Times New Roman"/>
              </a:rPr>
              <a:t>tierra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protección, como su nombre </a:t>
            </a:r>
            <a:r>
              <a:rPr sz="1636" dirty="0">
                <a:cs typeface="Times New Roman"/>
              </a:rPr>
              <a:t>lo </a:t>
            </a:r>
            <a:r>
              <a:rPr sz="1636" spc="-3" dirty="0">
                <a:cs typeface="Times New Roman"/>
              </a:rPr>
              <a:t>sugiere, </a:t>
            </a:r>
            <a:r>
              <a:rPr sz="1636" dirty="0">
                <a:cs typeface="Times New Roman"/>
              </a:rPr>
              <a:t>protege </a:t>
            </a:r>
            <a:r>
              <a:rPr sz="1636" spc="-3" dirty="0">
                <a:cs typeface="Times New Roman"/>
              </a:rPr>
              <a:t>al usuario </a:t>
            </a:r>
            <a:r>
              <a:rPr sz="1636" dirty="0">
                <a:cs typeface="Times New Roman"/>
              </a:rPr>
              <a:t>de la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 contra </a:t>
            </a:r>
            <a:r>
              <a:rPr lang="en-US" sz="1636" dirty="0" err="1">
                <a:cs typeface="Times New Roman"/>
              </a:rPr>
              <a:t>puesta</a:t>
            </a:r>
            <a:r>
              <a:rPr lang="en-US" sz="1636" dirty="0">
                <a:cs typeface="Times New Roman"/>
              </a:rPr>
              <a:t> a </a:t>
            </a:r>
            <a:r>
              <a:rPr lang="en-US" sz="1636" dirty="0" err="1">
                <a:cs typeface="Times New Roman"/>
              </a:rPr>
              <a:t>tierra</a:t>
            </a:r>
            <a:r>
              <a:rPr sz="1636" dirty="0" err="1">
                <a:cs typeface="Times New Roman"/>
              </a:rPr>
              <a:t>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accidentales en las mismas. </a:t>
            </a: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puesta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tierra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servicio, en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cambio, reduce los </a:t>
            </a:r>
            <a:r>
              <a:rPr sz="1636" dirty="0">
                <a:cs typeface="Times New Roman"/>
              </a:rPr>
              <a:t>daños </a:t>
            </a:r>
            <a:r>
              <a:rPr sz="1636" spc="-3" dirty="0">
                <a:cs typeface="Times New Roman"/>
              </a:rPr>
              <a:t>en los equipos, mientras incrementa </a:t>
            </a:r>
            <a:r>
              <a:rPr sz="1636" dirty="0">
                <a:cs typeface="Times New Roman"/>
              </a:rPr>
              <a:t>la confiabilidad </a:t>
            </a:r>
            <a:r>
              <a:rPr sz="1636" spc="-3" dirty="0">
                <a:cs typeface="Times New Roman"/>
              </a:rPr>
              <a:t>del sistema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eléctrico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los</a:t>
            </a:r>
            <a:r>
              <a:rPr sz="1636" dirty="0">
                <a:cs typeface="Times New Roman"/>
              </a:rPr>
              <a:t> equipos de </a:t>
            </a:r>
            <a:r>
              <a:rPr sz="1636" spc="-3" dirty="0">
                <a:cs typeface="Times New Roman"/>
              </a:rPr>
              <a:t>comunicaciones.</a:t>
            </a:r>
            <a:endParaRPr sz="1636" dirty="0">
              <a:cs typeface="Times New Roman"/>
            </a:endParaRPr>
          </a:p>
          <a:p>
            <a:pPr>
              <a:lnSpc>
                <a:spcPts val="1964"/>
              </a:lnSpc>
              <a:spcBef>
                <a:spcPts val="24"/>
              </a:spcBef>
            </a:pPr>
            <a:endParaRPr sz="1636" dirty="0">
              <a:cs typeface="Times New Roman"/>
            </a:endParaRPr>
          </a:p>
          <a:p>
            <a:pPr marL="0" lvl="1">
              <a:lnSpc>
                <a:spcPts val="1964"/>
              </a:lnSpc>
              <a:buAutoNum type="arabicPeriod" startAt="3"/>
            </a:pPr>
            <a:r>
              <a:rPr sz="1636" b="1" spc="-3" dirty="0">
                <a:cs typeface="Times New Roman"/>
              </a:rPr>
              <a:t>La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Resistividad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Suelo</a:t>
            </a:r>
            <a:endParaRPr sz="1636" dirty="0">
              <a:cs typeface="Times New Roman"/>
            </a:endParaRPr>
          </a:p>
          <a:p>
            <a:pPr marR="30739" algn="just">
              <a:lnSpc>
                <a:spcPts val="1964"/>
              </a:lnSpc>
              <a:spcBef>
                <a:spcPts val="34"/>
              </a:spcBef>
            </a:pP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resistividad del </a:t>
            </a:r>
            <a:r>
              <a:rPr sz="1636" dirty="0">
                <a:cs typeface="Times New Roman"/>
              </a:rPr>
              <a:t>suelo </a:t>
            </a:r>
            <a:r>
              <a:rPr sz="1636" spc="-3" dirty="0">
                <a:cs typeface="Times New Roman"/>
              </a:rPr>
              <a:t>es el </a:t>
            </a:r>
            <a:r>
              <a:rPr sz="1636" b="1" i="1" u="sng" spc="-3" dirty="0">
                <a:cs typeface="Times New Roman"/>
              </a:rPr>
              <a:t>primer aspecto </a:t>
            </a:r>
            <a:r>
              <a:rPr sz="1636" b="1" i="1" u="sng" dirty="0">
                <a:cs typeface="Times New Roman"/>
              </a:rPr>
              <a:t>a </a:t>
            </a:r>
            <a:r>
              <a:rPr sz="1636" b="1" i="1" u="sng" spc="-3" dirty="0">
                <a:cs typeface="Times New Roman"/>
              </a:rPr>
              <a:t>considerar en el </a:t>
            </a:r>
            <a:r>
              <a:rPr sz="1636" b="1" i="1" u="sng" dirty="0">
                <a:cs typeface="Times New Roman"/>
              </a:rPr>
              <a:t>diseño de un </a:t>
            </a:r>
            <a:r>
              <a:rPr sz="1636" b="1" i="1" u="sng" spc="-3" dirty="0">
                <a:cs typeface="Times New Roman"/>
              </a:rPr>
              <a:t>adecuado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sistema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puesta </a:t>
            </a:r>
            <a:r>
              <a:rPr sz="1636" b="1" i="1" u="sng" dirty="0">
                <a:cs typeface="Times New Roman"/>
              </a:rPr>
              <a:t>a tierra </a:t>
            </a:r>
            <a:r>
              <a:rPr sz="1636" dirty="0">
                <a:cs typeface="Times New Roman"/>
              </a:rPr>
              <a:t>de una subestación </a:t>
            </a:r>
            <a:r>
              <a:rPr sz="1636" spc="-3" dirty="0">
                <a:cs typeface="Times New Roman"/>
              </a:rPr>
              <a:t>eléctrica. A </a:t>
            </a:r>
            <a:r>
              <a:rPr sz="1636" dirty="0">
                <a:cs typeface="Times New Roman"/>
              </a:rPr>
              <a:t>tal </a:t>
            </a:r>
            <a:r>
              <a:rPr sz="1636" spc="-3" dirty="0">
                <a:cs typeface="Times New Roman"/>
              </a:rPr>
              <a:t>efecto, es </a:t>
            </a:r>
            <a:r>
              <a:rPr sz="1636" b="1" i="1" u="sng" dirty="0">
                <a:cs typeface="Times New Roman"/>
              </a:rPr>
              <a:t>necesario </a:t>
            </a:r>
            <a:r>
              <a:rPr sz="1636" b="1" i="1" u="sng" spc="-3" dirty="0">
                <a:cs typeface="Times New Roman"/>
              </a:rPr>
              <a:t>realizar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mediciones </a:t>
            </a:r>
            <a:r>
              <a:rPr sz="1636" b="1" i="1" u="sng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campo </a:t>
            </a:r>
            <a:r>
              <a:rPr sz="1636" b="1" i="1" u="sng" dirty="0">
                <a:cs typeface="Times New Roman"/>
              </a:rPr>
              <a:t>para </a:t>
            </a:r>
            <a:r>
              <a:rPr sz="1636" b="1" i="1" u="sng" spc="-3" dirty="0">
                <a:cs typeface="Times New Roman"/>
              </a:rPr>
              <a:t>determinar </a:t>
            </a:r>
            <a:r>
              <a:rPr sz="1636" b="1" i="1" u="sng" dirty="0">
                <a:cs typeface="Times New Roman"/>
              </a:rPr>
              <a:t>la composición </a:t>
            </a:r>
            <a:r>
              <a:rPr sz="1636" b="1" i="1" u="sng" spc="-3" dirty="0">
                <a:cs typeface="Times New Roman"/>
              </a:rPr>
              <a:t>general </a:t>
            </a:r>
            <a:r>
              <a:rPr sz="1636" b="1" i="1" u="sng" dirty="0">
                <a:cs typeface="Times New Roman"/>
              </a:rPr>
              <a:t>y resistividad </a:t>
            </a:r>
            <a:r>
              <a:rPr sz="1636" b="1" i="1" u="sng" spc="-3" dirty="0">
                <a:cs typeface="Times New Roman"/>
              </a:rPr>
              <a:t>del </a:t>
            </a:r>
            <a:r>
              <a:rPr sz="1636" b="1" i="1" u="sng" dirty="0">
                <a:cs typeface="Times New Roman"/>
              </a:rPr>
              <a:t>suelo </a:t>
            </a:r>
            <a:r>
              <a:rPr sz="1636" spc="-3" dirty="0">
                <a:cs typeface="Times New Roman"/>
              </a:rPr>
              <a:t>en las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áreas</a:t>
            </a:r>
            <a:r>
              <a:rPr sz="1636" dirty="0">
                <a:cs typeface="Times New Roman"/>
              </a:rPr>
              <a:t> próximas 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donde se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proyecta construir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puesta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tierra.</a:t>
            </a:r>
            <a:endParaRPr sz="1636" dirty="0">
              <a:cs typeface="Times New Roman"/>
            </a:endParaRPr>
          </a:p>
          <a:p>
            <a:pPr marR="33337" algn="just">
              <a:lnSpc>
                <a:spcPts val="1964"/>
              </a:lnSpc>
            </a:pP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resistividad del </a:t>
            </a:r>
            <a:r>
              <a:rPr sz="1636" dirty="0">
                <a:cs typeface="Times New Roman"/>
              </a:rPr>
              <a:t>suelo </a:t>
            </a:r>
            <a:r>
              <a:rPr sz="1636" b="1" i="1" dirty="0">
                <a:cs typeface="Times New Roman"/>
              </a:rPr>
              <a:t>ρ </a:t>
            </a:r>
            <a:r>
              <a:rPr sz="1636" spc="-3" dirty="0">
                <a:cs typeface="Times New Roman"/>
              </a:rPr>
              <a:t>se calcula, en su forma </a:t>
            </a:r>
            <a:r>
              <a:rPr sz="1636" dirty="0">
                <a:cs typeface="Times New Roman"/>
              </a:rPr>
              <a:t>más </a:t>
            </a:r>
            <a:r>
              <a:rPr sz="1636" spc="-3" dirty="0">
                <a:cs typeface="Times New Roman"/>
              </a:rPr>
              <a:t>general, </a:t>
            </a:r>
            <a:r>
              <a:rPr sz="1636" dirty="0">
                <a:cs typeface="Times New Roman"/>
              </a:rPr>
              <a:t>a partir de una </a:t>
            </a:r>
            <a:r>
              <a:rPr sz="1636" spc="-3" dirty="0">
                <a:cs typeface="Times New Roman"/>
              </a:rPr>
              <a:t>fórmula </a:t>
            </a:r>
            <a:r>
              <a:rPr sz="1636" dirty="0">
                <a:cs typeface="Times New Roman"/>
              </a:rPr>
              <a:t>que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relaciona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resistencia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volumen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suelo</a:t>
            </a:r>
            <a:r>
              <a:rPr sz="1636" spc="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R</a:t>
            </a:r>
            <a:r>
              <a:rPr sz="1636" b="1" dirty="0">
                <a:cs typeface="Times New Roman"/>
              </a:rPr>
              <a:t>,</a:t>
            </a:r>
            <a:r>
              <a:rPr sz="1636" b="1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posee</a:t>
            </a:r>
            <a:r>
              <a:rPr sz="1636" dirty="0">
                <a:cs typeface="Times New Roman"/>
              </a:rPr>
              <a:t> un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área</a:t>
            </a:r>
            <a:r>
              <a:rPr sz="1636" spc="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A</a:t>
            </a:r>
            <a:r>
              <a:rPr sz="1636" dirty="0">
                <a:cs typeface="Times New Roman"/>
              </a:rPr>
              <a:t>,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longitud</a:t>
            </a:r>
            <a:r>
              <a:rPr sz="1636" spc="7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L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106"/>
              </a:spcBef>
            </a:pPr>
            <a:r>
              <a:rPr sz="1636" dirty="0">
                <a:cs typeface="Times New Roman"/>
              </a:rPr>
              <a:t>Esta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ecuación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expresa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como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indica</a:t>
            </a:r>
            <a:r>
              <a:rPr sz="1636" dirty="0">
                <a:cs typeface="Times New Roman"/>
              </a:rPr>
              <a:t> a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continuación</a:t>
            </a:r>
            <a:r>
              <a:rPr sz="1636" spc="-3" dirty="0">
                <a:cs typeface="Times New Roman"/>
              </a:rPr>
              <a:t>:</a:t>
            </a:r>
            <a:endParaRPr sz="1636" dirty="0"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72875"/>
              </p:ext>
            </p:extLst>
          </p:nvPr>
        </p:nvGraphicFramePr>
        <p:xfrm>
          <a:off x="6251864" y="292677"/>
          <a:ext cx="5635336" cy="26999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946">
                <a:tc gridSpan="2">
                  <a:txBody>
                    <a:bodyPr/>
                    <a:lstStyle/>
                    <a:p>
                      <a:pPr marL="6978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RESISTIVIDAD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SUELOS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27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9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RESISTIVIDAD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422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947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TIPO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SUELO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318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(Ω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m)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3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Orgánico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(Tierra Negra)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9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0" marR="0" marT="129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9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Arcilla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9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0" marR="0" marT="129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Arenoso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Húmedo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16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0" marR="0" marT="216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9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Arenoso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Seco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16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1,000</a:t>
                      </a:r>
                    </a:p>
                  </a:txBody>
                  <a:tcPr marL="0" marR="0" marT="216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9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Concreto</a:t>
                      </a:r>
                    </a:p>
                  </a:txBody>
                  <a:tcPr marL="0" marR="0" marT="216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1,000</a:t>
                      </a:r>
                    </a:p>
                  </a:txBody>
                  <a:tcPr marL="0" marR="0" marT="216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Rocoso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Suelto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9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3,000</a:t>
                      </a:r>
                    </a:p>
                  </a:txBody>
                  <a:tcPr marL="0" marR="0" marT="129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8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Rocoso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Compactado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9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759AA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10,000</a:t>
                      </a:r>
                    </a:p>
                  </a:txBody>
                  <a:tcPr marL="0" marR="0" marT="129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5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004097" y="3152807"/>
            <a:ext cx="4463761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68"/>
              </a:spcBef>
            </a:pPr>
            <a:r>
              <a:rPr sz="1636" b="1" dirty="0">
                <a:cs typeface="Times New Roman"/>
              </a:rPr>
              <a:t>Tabla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11.1: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Resistividad</a:t>
            </a:r>
            <a:r>
              <a:rPr sz="1636" b="1" spc="-1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suelos.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853545" y="4149566"/>
            <a:ext cx="633845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964"/>
              </a:lnSpc>
              <a:spcBef>
                <a:spcPts val="92"/>
              </a:spcBef>
            </a:pPr>
            <a:r>
              <a:rPr lang="es-ES" sz="1636" spc="-3" dirty="0">
                <a:cs typeface="Times New Roman"/>
              </a:rPr>
              <a:t>Donde:</a:t>
            </a:r>
            <a:endParaRPr lang="es-ES" sz="1636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95"/>
              </a:spcBef>
            </a:pPr>
            <a:r>
              <a:rPr lang="es-ES" sz="1636" b="1" i="1" dirty="0">
                <a:cs typeface="Times New Roman"/>
              </a:rPr>
              <a:t>ρ</a:t>
            </a:r>
            <a:r>
              <a:rPr lang="es-ES" sz="1636" b="1" i="1" spc="-7" dirty="0">
                <a:cs typeface="Times New Roman"/>
              </a:rPr>
              <a:t> </a:t>
            </a:r>
            <a:r>
              <a:rPr lang="es-ES" sz="1636" b="1" i="1" dirty="0">
                <a:cs typeface="Times New Roman"/>
              </a:rPr>
              <a:t>=</a:t>
            </a:r>
            <a:r>
              <a:rPr lang="es-ES" sz="1636" b="1" i="1" spc="-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Resistividad del suelo, en </a:t>
            </a:r>
            <a:r>
              <a:rPr lang="es-ES" sz="1636" dirty="0">
                <a:cs typeface="Times New Roman"/>
              </a:rPr>
              <a:t>Ω-m</a:t>
            </a:r>
          </a:p>
          <a:p>
            <a:pPr algn="just">
              <a:lnSpc>
                <a:spcPts val="1964"/>
              </a:lnSpc>
              <a:spcBef>
                <a:spcPts val="102"/>
              </a:spcBef>
            </a:pPr>
            <a:r>
              <a:rPr lang="es-ES" sz="1636" b="1" i="1" dirty="0">
                <a:cs typeface="Times New Roman"/>
              </a:rPr>
              <a:t>R = </a:t>
            </a:r>
            <a:r>
              <a:rPr lang="es-ES" sz="1636" spc="-3" dirty="0">
                <a:cs typeface="Times New Roman"/>
              </a:rPr>
              <a:t>Resistencia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medida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volumen de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suelo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-3" dirty="0">
                <a:cs typeface="Times New Roman"/>
              </a:rPr>
              <a:t> considerar,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dirty="0">
                <a:cs typeface="Times New Roman"/>
              </a:rPr>
              <a:t> Ω</a:t>
            </a:r>
          </a:p>
          <a:p>
            <a:pPr algn="just">
              <a:lnSpc>
                <a:spcPts val="1964"/>
              </a:lnSpc>
              <a:spcBef>
                <a:spcPts val="95"/>
              </a:spcBef>
            </a:pPr>
            <a:r>
              <a:rPr lang="es-ES" sz="1636" b="1" i="1" dirty="0">
                <a:cs typeface="Times New Roman"/>
              </a:rPr>
              <a:t>A</a:t>
            </a:r>
            <a:r>
              <a:rPr lang="es-ES" sz="1636" b="1" i="1" spc="-3" dirty="0">
                <a:cs typeface="Times New Roman"/>
              </a:rPr>
              <a:t> </a:t>
            </a:r>
            <a:r>
              <a:rPr lang="es-ES" sz="1636" b="1" i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Área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dirty="0">
                <a:cs typeface="Times New Roman"/>
              </a:rPr>
              <a:t> volumen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suelo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considerar, en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7" dirty="0">
                <a:cs typeface="Times New Roman"/>
              </a:rPr>
              <a:t>m</a:t>
            </a:r>
            <a:r>
              <a:rPr lang="es-ES" sz="1636" spc="10" baseline="38194" dirty="0">
                <a:cs typeface="Times New Roman"/>
              </a:rPr>
              <a:t>2</a:t>
            </a:r>
            <a:endParaRPr lang="es-ES" sz="1636" baseline="38194" dirty="0">
              <a:cs typeface="Times New Roman"/>
            </a:endParaRPr>
          </a:p>
          <a:p>
            <a:pPr algn="just">
              <a:lnSpc>
                <a:spcPts val="1964"/>
              </a:lnSpc>
              <a:spcBef>
                <a:spcPts val="109"/>
              </a:spcBef>
            </a:pPr>
            <a:r>
              <a:rPr lang="es-ES" sz="1636" b="1" i="1" dirty="0">
                <a:cs typeface="Times New Roman"/>
              </a:rPr>
              <a:t>L</a:t>
            </a:r>
            <a:r>
              <a:rPr lang="es-ES" sz="1636" b="1" i="1" spc="-7" dirty="0">
                <a:cs typeface="Times New Roman"/>
              </a:rPr>
              <a:t> </a:t>
            </a:r>
            <a:r>
              <a:rPr lang="es-ES" sz="1636" b="1" i="1" dirty="0">
                <a:cs typeface="Times New Roman"/>
              </a:rPr>
              <a:t>=</a:t>
            </a:r>
            <a:r>
              <a:rPr lang="es-ES" sz="1636" b="1" i="1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Longitud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 </a:t>
            </a:r>
            <a:r>
              <a:rPr lang="es-ES" sz="1636" dirty="0">
                <a:cs typeface="Times New Roman"/>
              </a:rPr>
              <a:t>volumen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suelo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-10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considerar, en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</a:t>
            </a:r>
          </a:p>
          <a:p>
            <a:pPr marR="29440" algn="just">
              <a:lnSpc>
                <a:spcPts val="1964"/>
              </a:lnSpc>
            </a:pPr>
            <a:r>
              <a:rPr lang="es-ES" sz="1636" spc="-7" dirty="0">
                <a:cs typeface="Times New Roman"/>
              </a:rPr>
              <a:t>La</a:t>
            </a:r>
            <a:r>
              <a:rPr lang="es-ES" sz="1636" spc="61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resistividad</a:t>
            </a:r>
            <a:r>
              <a:rPr lang="es-ES" sz="1636" b="1" i="1" u="sng" spc="58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del</a:t>
            </a:r>
            <a:r>
              <a:rPr lang="es-ES" sz="1636" b="1" i="1" u="sng" spc="68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suelo</a:t>
            </a:r>
            <a:r>
              <a:rPr lang="es-ES" sz="1636" b="1" i="1" u="sng" spc="65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depende</a:t>
            </a:r>
            <a:r>
              <a:rPr lang="es-ES" sz="1636" b="1" i="1" u="sng" spc="61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fundamental-mente</a:t>
            </a:r>
            <a:r>
              <a:rPr lang="es-ES" sz="1636" b="1" i="1" u="sng" spc="61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de</a:t>
            </a:r>
            <a:r>
              <a:rPr lang="es-ES" sz="1636" b="1" i="1" u="sng" spc="55" dirty="0">
                <a:cs typeface="Times New Roman"/>
              </a:rPr>
              <a:t> </a:t>
            </a:r>
            <a:r>
              <a:rPr lang="es-ES" sz="1636" b="1" i="1" u="sng" spc="3" dirty="0">
                <a:cs typeface="Times New Roman"/>
              </a:rPr>
              <a:t>la</a:t>
            </a:r>
            <a:r>
              <a:rPr lang="es-ES" sz="1636" b="1" i="1" u="sng" spc="55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composición</a:t>
            </a:r>
            <a:r>
              <a:rPr lang="es-ES" sz="1636" b="1" i="1" u="sng" spc="68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físico-química</a:t>
            </a:r>
            <a:r>
              <a:rPr lang="es-ES" sz="1636" b="1" i="1" u="sng" spc="55" dirty="0">
                <a:cs typeface="Times New Roman"/>
              </a:rPr>
              <a:t> </a:t>
            </a:r>
            <a:r>
              <a:rPr lang="es-ES" sz="1636" b="1" i="1" u="sng" dirty="0">
                <a:cs typeface="Times New Roman"/>
              </a:rPr>
              <a:t>de </a:t>
            </a:r>
            <a:r>
              <a:rPr lang="es-ES" sz="1636" b="1" i="1" u="sng" spc="-194" dirty="0">
                <a:cs typeface="Times New Roman"/>
              </a:rPr>
              <a:t> </a:t>
            </a:r>
            <a:r>
              <a:rPr lang="es-ES" sz="1636" b="1" i="1" u="sng" spc="-3" dirty="0">
                <a:cs typeface="Times New Roman"/>
              </a:rPr>
              <a:t>éste</a:t>
            </a:r>
            <a:r>
              <a:rPr lang="es-ES" sz="1636" spc="-3" dirty="0">
                <a:cs typeface="Times New Roman"/>
              </a:rPr>
              <a:t>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su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grado</a:t>
            </a:r>
            <a:r>
              <a:rPr lang="es-ES" sz="1636" spc="3" dirty="0">
                <a:cs typeface="Times New Roman"/>
              </a:rPr>
              <a:t> de</a:t>
            </a:r>
            <a:r>
              <a:rPr lang="es-ES" sz="1636" spc="-3" dirty="0">
                <a:cs typeface="Times New Roman"/>
              </a:rPr>
              <a:t> compactación,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 smtClean="0">
                <a:cs typeface="Times New Roman"/>
              </a:rPr>
              <a:t>temperatura, </a:t>
            </a:r>
            <a:r>
              <a:rPr lang="es-ES" sz="1636" dirty="0" smtClean="0">
                <a:cs typeface="Times New Roman"/>
              </a:rPr>
              <a:t>contenido</a:t>
            </a:r>
            <a:r>
              <a:rPr lang="es-ES" sz="1636" spc="3" dirty="0" smtClean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sales</a:t>
            </a:r>
            <a:r>
              <a:rPr lang="es-ES" sz="1636" spc="1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y</a:t>
            </a:r>
            <a:r>
              <a:rPr lang="es-ES" sz="1636" spc="-1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humedad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dirty="0">
                <a:cs typeface="Times New Roman"/>
              </a:rPr>
              <a:t> mismo.</a:t>
            </a:r>
          </a:p>
          <a:p>
            <a:pPr marR="30739" algn="just">
              <a:lnSpc>
                <a:spcPts val="1964"/>
              </a:lnSpc>
              <a:spcBef>
                <a:spcPts val="41"/>
              </a:spcBef>
            </a:pPr>
            <a:r>
              <a:rPr lang="es-ES" sz="1636" spc="-7" dirty="0">
                <a:cs typeface="Times New Roman"/>
              </a:rPr>
              <a:t>La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Tabla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11.1,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Resistividad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Suelos,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provee</a:t>
            </a:r>
            <a:r>
              <a:rPr lang="es-ES" sz="1636" spc="4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valores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típicos</a:t>
            </a:r>
            <a:r>
              <a:rPr lang="es-ES" sz="1636" spc="7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3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acuerdo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</a:t>
            </a:r>
            <a:r>
              <a:rPr lang="es-ES" sz="1636" spc="4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tipo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suelo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considerar:</a:t>
            </a:r>
            <a:endParaRPr lang="es-ES" sz="1636" dirty="0">
              <a:cs typeface="Times New Roman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753101" y="3413286"/>
            <a:ext cx="59021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64"/>
              </a:lnSpc>
              <a:spcBef>
                <a:spcPts val="82"/>
              </a:spcBef>
            </a:pPr>
            <a:r>
              <a:rPr lang="pt-BR" b="1" i="1" dirty="0">
                <a:cs typeface="Times New Roman"/>
              </a:rPr>
              <a:t>		 A 					        ρ =  R</a:t>
            </a:r>
            <a:r>
              <a:rPr lang="pt-BR" b="1" i="1" spc="208" dirty="0">
                <a:cs typeface="Times New Roman"/>
              </a:rPr>
              <a:t> </a:t>
            </a:r>
            <a:r>
              <a:rPr lang="pt-BR" b="1" i="1" spc="-3" dirty="0">
                <a:cs typeface="Times New Roman"/>
              </a:rPr>
              <a:t>-------						</a:t>
            </a:r>
            <a:r>
              <a:rPr lang="pt-BR" b="1" i="1" dirty="0">
                <a:cs typeface="Times New Roman"/>
              </a:rPr>
              <a:t>  L                 </a:t>
            </a:r>
            <a:r>
              <a:rPr lang="pt-BR" dirty="0">
                <a:cs typeface="Times New Roman"/>
              </a:rPr>
              <a:t>(1)                     </a:t>
            </a:r>
            <a:r>
              <a:rPr lang="pt-BR" b="1" i="1" dirty="0">
                <a:cs typeface="Times New Roman"/>
              </a:rPr>
              <a:t>		</a:t>
            </a:r>
            <a:endParaRPr lang="pt-BR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0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7"/>
            <a:ext cx="11845636" cy="1206251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3464" algn="just">
              <a:lnSpc>
                <a:spcPct val="110200"/>
              </a:lnSpc>
              <a:spcBef>
                <a:spcPts val="798"/>
              </a:spcBef>
            </a:pPr>
            <a:r>
              <a:rPr sz="1636" dirty="0">
                <a:cs typeface="Times New Roman"/>
              </a:rPr>
              <a:t>Como </a:t>
            </a:r>
            <a:r>
              <a:rPr sz="1636" spc="-3" dirty="0">
                <a:cs typeface="Times New Roman"/>
              </a:rPr>
              <a:t>señalamos con anterioridad,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resistividad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</a:t>
            </a:r>
            <a:r>
              <a:rPr sz="1636" dirty="0">
                <a:cs typeface="Times New Roman"/>
              </a:rPr>
              <a:t>suelos </a:t>
            </a:r>
            <a:r>
              <a:rPr sz="1636" spc="-3" dirty="0">
                <a:cs typeface="Times New Roman"/>
              </a:rPr>
              <a:t>es </a:t>
            </a:r>
            <a:r>
              <a:rPr sz="1636" b="1" spc="-3" dirty="0">
                <a:cs typeface="Times New Roman"/>
              </a:rPr>
              <a:t>función del </a:t>
            </a:r>
            <a:r>
              <a:rPr sz="1636" b="1" dirty="0">
                <a:cs typeface="Times New Roman"/>
              </a:rPr>
              <a:t>tipo de </a:t>
            </a:r>
            <a:r>
              <a:rPr sz="1636" b="1" spc="-3" dirty="0">
                <a:cs typeface="Times New Roman"/>
              </a:rPr>
              <a:t>suelo </a:t>
            </a:r>
            <a:r>
              <a:rPr sz="1636" b="1" dirty="0">
                <a:cs typeface="Times New Roman"/>
              </a:rPr>
              <a:t> que </a:t>
            </a:r>
            <a:r>
              <a:rPr sz="1636" b="1" spc="-3" dirty="0">
                <a:cs typeface="Times New Roman"/>
              </a:rPr>
              <a:t>se considere, pero </a:t>
            </a:r>
            <a:r>
              <a:rPr sz="1636" b="1" dirty="0">
                <a:cs typeface="Times New Roman"/>
              </a:rPr>
              <a:t>también de </a:t>
            </a:r>
            <a:r>
              <a:rPr sz="1636" b="1" spc="-3" dirty="0">
                <a:cs typeface="Times New Roman"/>
              </a:rPr>
              <a:t>agentes externos, tales como </a:t>
            </a:r>
            <a:r>
              <a:rPr sz="1636" b="1" dirty="0">
                <a:cs typeface="Times New Roman"/>
              </a:rPr>
              <a:t>contenido de </a:t>
            </a:r>
            <a:r>
              <a:rPr sz="1636" b="1" spc="-3" dirty="0">
                <a:cs typeface="Times New Roman"/>
              </a:rPr>
              <a:t>humedad, 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temperatura </a:t>
            </a:r>
            <a:r>
              <a:rPr sz="1636" b="1" dirty="0">
                <a:cs typeface="Times New Roman"/>
              </a:rPr>
              <a:t>y </a:t>
            </a:r>
            <a:r>
              <a:rPr sz="1636" b="1" spc="-3" dirty="0">
                <a:cs typeface="Times New Roman"/>
              </a:rPr>
              <a:t>concentración </a:t>
            </a:r>
            <a:r>
              <a:rPr sz="1636" b="1" dirty="0">
                <a:cs typeface="Times New Roman"/>
              </a:rPr>
              <a:t>de sales </a:t>
            </a:r>
            <a:r>
              <a:rPr sz="1636" spc="-3" dirty="0">
                <a:cs typeface="Times New Roman"/>
              </a:rPr>
              <a:t>en los </a:t>
            </a:r>
            <a:r>
              <a:rPr sz="1636" dirty="0">
                <a:cs typeface="Times New Roman"/>
              </a:rPr>
              <a:t>mismos. </a:t>
            </a:r>
            <a:r>
              <a:rPr sz="1636" spc="-10" dirty="0">
                <a:cs typeface="Times New Roman"/>
              </a:rPr>
              <a:t>Las </a:t>
            </a:r>
            <a:r>
              <a:rPr sz="1636" spc="-3" dirty="0">
                <a:cs typeface="Times New Roman"/>
              </a:rPr>
              <a:t>Figuras </a:t>
            </a:r>
            <a:r>
              <a:rPr sz="1636" spc="3" dirty="0">
                <a:cs typeface="Times New Roman"/>
              </a:rPr>
              <a:t>11.07, </a:t>
            </a:r>
            <a:r>
              <a:rPr sz="1636" dirty="0">
                <a:cs typeface="Times New Roman"/>
              </a:rPr>
              <a:t>11.08 y 11.09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muestran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tres</a:t>
            </a:r>
            <a:r>
              <a:rPr sz="1636" spc="3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gráficos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Resistividad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Suelos,</a:t>
            </a:r>
            <a:r>
              <a:rPr sz="1636" spc="4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función</a:t>
            </a:r>
            <a:r>
              <a:rPr sz="1636" spc="31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humedad,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temperatura </a:t>
            </a:r>
            <a:r>
              <a:rPr sz="1636" spc="-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contenido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sales,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respectivamente:</a:t>
            </a:r>
            <a:endParaRPr sz="1636" dirty="0">
              <a:cs typeface="Times New Roman"/>
            </a:endParaRPr>
          </a:p>
          <a:p>
            <a:pPr marL="1765325" marR="555899" indent="-1765325">
              <a:lnSpc>
                <a:spcPct val="110000"/>
              </a:lnSpc>
              <a:spcBef>
                <a:spcPts val="747"/>
              </a:spcBef>
            </a:pPr>
            <a:r>
              <a:rPr sz="1636" b="1" spc="-3" dirty="0">
                <a:cs typeface="Times New Roman"/>
              </a:rPr>
              <a:t>EFECTOS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HUMEDAD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SOBRE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RESISTIVIDAD </a:t>
            </a:r>
            <a:r>
              <a:rPr sz="1636" b="1" spc="-19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LOS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SUELOS</a:t>
            </a:r>
            <a:endParaRPr sz="1636" dirty="0"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520" y="1745061"/>
            <a:ext cx="4333844" cy="29828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01591" y="1409347"/>
            <a:ext cx="6234545" cy="511515"/>
          </a:xfrm>
          <a:prstGeom prst="rect">
            <a:avLst/>
          </a:prstGeom>
        </p:spPr>
        <p:txBody>
          <a:bodyPr vert="horz" wrap="square" lIns="0" tIns="44161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18" dirty="0">
              <a:latin typeface="Times New Roman"/>
              <a:cs typeface="Times New Roman"/>
            </a:endParaRPr>
          </a:p>
          <a:p>
            <a:pPr marL="1096645" marR="3464" indent="-1088419" algn="r">
              <a:lnSpc>
                <a:spcPct val="110000"/>
              </a:lnSpc>
              <a:spcBef>
                <a:spcPts val="528"/>
              </a:spcBef>
            </a:pPr>
            <a:r>
              <a:rPr sz="1636" b="1" spc="-3" dirty="0">
                <a:cs typeface="Times New Roman"/>
              </a:rPr>
              <a:t>EFECTOS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TEMPERATURA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SOBRE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RESISTIVIDAD </a:t>
            </a:r>
            <a:r>
              <a:rPr sz="1636" b="1" spc="-19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LOS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SUELOS</a:t>
            </a:r>
            <a:endParaRPr sz="1636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2549" y="2206512"/>
            <a:ext cx="4124542" cy="267186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47179" y="4878380"/>
            <a:ext cx="2701636" cy="59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198" algn="ctr">
              <a:spcBef>
                <a:spcPts val="385"/>
              </a:spcBef>
            </a:pPr>
            <a:r>
              <a:rPr lang="es-ES" sz="1636" b="1" dirty="0">
                <a:latin typeface="Times New Roman"/>
                <a:cs typeface="Times New Roman"/>
              </a:rPr>
              <a:t>Figura</a:t>
            </a:r>
            <a:r>
              <a:rPr lang="es-ES" sz="1636" b="1" spc="-3" dirty="0">
                <a:latin typeface="Times New Roman"/>
                <a:cs typeface="Times New Roman"/>
              </a:rPr>
              <a:t> </a:t>
            </a:r>
            <a:r>
              <a:rPr lang="es-ES" sz="1636" b="1" dirty="0">
                <a:latin typeface="Times New Roman"/>
                <a:cs typeface="Times New Roman"/>
              </a:rPr>
              <a:t>11.07:</a:t>
            </a:r>
            <a:r>
              <a:rPr lang="es-ES" sz="1636" b="1" spc="3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Resistividad</a:t>
            </a:r>
            <a:r>
              <a:rPr lang="es-ES" sz="1636" b="1" spc="-10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Suelos</a:t>
            </a:r>
            <a:r>
              <a:rPr lang="es-ES" sz="1636" b="1" dirty="0">
                <a:latin typeface="Times New Roman"/>
                <a:cs typeface="Times New Roman"/>
              </a:rPr>
              <a:t> Vs</a:t>
            </a:r>
            <a:r>
              <a:rPr lang="es-ES" sz="1636" b="1" spc="-3" dirty="0">
                <a:latin typeface="Times New Roman"/>
                <a:cs typeface="Times New Roman"/>
              </a:rPr>
              <a:t> Humedad.</a:t>
            </a:r>
            <a:endParaRPr lang="es-ES" sz="1636" b="1" dirty="0">
              <a:latin typeface="Times New Roman"/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317182" y="5161675"/>
            <a:ext cx="2130136" cy="847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59">
              <a:spcBef>
                <a:spcPts val="549"/>
              </a:spcBef>
            </a:pPr>
            <a:r>
              <a:rPr lang="en-US" sz="1636" b="1" dirty="0" err="1">
                <a:latin typeface="Times New Roman"/>
                <a:cs typeface="Times New Roman"/>
              </a:rPr>
              <a:t>Figura</a:t>
            </a:r>
            <a:r>
              <a:rPr lang="en-US" sz="1636" b="1" dirty="0">
                <a:latin typeface="Times New Roman"/>
                <a:cs typeface="Times New Roman"/>
              </a:rPr>
              <a:t> 11.08:</a:t>
            </a:r>
            <a:r>
              <a:rPr lang="en-US" sz="1636" b="1" spc="7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Resistividad</a:t>
            </a:r>
            <a:r>
              <a:rPr lang="en-US" sz="1636" b="1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Suelos</a:t>
            </a:r>
            <a:r>
              <a:rPr lang="en-US" sz="1636" b="1" dirty="0">
                <a:latin typeface="Times New Roman"/>
                <a:cs typeface="Times New Roman"/>
              </a:rPr>
              <a:t> Vs</a:t>
            </a:r>
            <a:r>
              <a:rPr lang="en-US" sz="1636" b="1" spc="-7" dirty="0">
                <a:latin typeface="Times New Roman"/>
                <a:cs typeface="Times New Roman"/>
              </a:rPr>
              <a:t> </a:t>
            </a:r>
            <a:r>
              <a:rPr lang="en-US" sz="1636" b="1" spc="-3" dirty="0" err="1">
                <a:latin typeface="Times New Roman"/>
                <a:cs typeface="Times New Roman"/>
              </a:rPr>
              <a:t>Temperatura</a:t>
            </a:r>
            <a:r>
              <a:rPr lang="en-US" sz="1636" b="1" spc="-3" dirty="0">
                <a:latin typeface="Times New Roman"/>
                <a:cs typeface="Times New Roman"/>
              </a:rPr>
              <a:t>.</a:t>
            </a:r>
            <a:endParaRPr lang="en-US" sz="1636" b="1" dirty="0">
              <a:latin typeface="Times New Roman"/>
              <a:cs typeface="Times New Roman"/>
            </a:endParaRPr>
          </a:p>
        </p:txBody>
      </p:sp>
      <p:sp>
        <p:nvSpPr>
          <p:cNvPr id="9" name="object 2"/>
          <p:cNvSpPr txBox="1"/>
          <p:nvPr/>
        </p:nvSpPr>
        <p:spPr>
          <a:xfrm>
            <a:off x="4892448" y="2634925"/>
            <a:ext cx="2848780" cy="84705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3464">
              <a:lnSpc>
                <a:spcPct val="111000"/>
              </a:lnSpc>
              <a:spcBef>
                <a:spcPts val="808"/>
              </a:spcBef>
            </a:pPr>
            <a:r>
              <a:rPr sz="1636" b="1" spc="-3" dirty="0">
                <a:latin typeface="Times New Roman"/>
                <a:cs typeface="Times New Roman"/>
              </a:rPr>
              <a:t>FECTOS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DE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LA</a:t>
            </a:r>
            <a:r>
              <a:rPr sz="1636" b="1" spc="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SALINIDAD</a:t>
            </a:r>
            <a:r>
              <a:rPr sz="1636" b="1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SOBRE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LA</a:t>
            </a:r>
            <a:r>
              <a:rPr lang="es-ES" sz="1636" b="1" spc="-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RESISTIVIDAD </a:t>
            </a:r>
            <a:r>
              <a:rPr sz="1636" b="1" spc="-19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DE LOS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SUELOS</a:t>
            </a:r>
            <a:endParaRPr sz="1636" dirty="0">
              <a:latin typeface="Times New Roman"/>
              <a:cs typeface="Times New Roman"/>
            </a:endParaRPr>
          </a:p>
        </p:txBody>
      </p:sp>
      <p:pic>
        <p:nvPicPr>
          <p:cNvPr id="10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7363" y="3482272"/>
            <a:ext cx="3584864" cy="2856701"/>
          </a:xfrm>
          <a:prstGeom prst="rect">
            <a:avLst/>
          </a:prstGeom>
        </p:spPr>
      </p:pic>
      <p:sp>
        <p:nvSpPr>
          <p:cNvPr id="11" name="object 5"/>
          <p:cNvSpPr txBox="1"/>
          <p:nvPr/>
        </p:nvSpPr>
        <p:spPr>
          <a:xfrm>
            <a:off x="4433455" y="6338973"/>
            <a:ext cx="4312227" cy="305509"/>
          </a:xfrm>
          <a:prstGeom prst="rect">
            <a:avLst/>
          </a:prstGeom>
        </p:spPr>
        <p:txBody>
          <a:bodyPr vert="horz" wrap="square" lIns="0" tIns="53253" rIns="0" bIns="0" rtlCol="0">
            <a:spAutoFit/>
          </a:bodyPr>
          <a:lstStyle/>
          <a:p>
            <a:pPr marL="8659">
              <a:spcBef>
                <a:spcPts val="484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11.09: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Resistividad Suelos </a:t>
            </a:r>
            <a:r>
              <a:rPr sz="1636" b="1" dirty="0">
                <a:cs typeface="Times New Roman"/>
              </a:rPr>
              <a:t>Vs </a:t>
            </a:r>
            <a:r>
              <a:rPr sz="1636" b="1" spc="-3" dirty="0">
                <a:cs typeface="Times New Roman"/>
              </a:rPr>
              <a:t>Salinidad.</a:t>
            </a:r>
            <a:endParaRPr sz="1636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2592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77091" y="363682"/>
            <a:ext cx="5091545" cy="6433142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>
              <a:lnSpc>
                <a:spcPts val="1964"/>
              </a:lnSpc>
              <a:spcBef>
                <a:spcPts val="65"/>
              </a:spcBef>
            </a:pPr>
            <a:r>
              <a:rPr sz="1636" b="1" spc="-3" dirty="0">
                <a:cs typeface="Times New Roman"/>
              </a:rPr>
              <a:t>11.4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Medición 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Resistividad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 err="1">
                <a:cs typeface="Times New Roman"/>
              </a:rPr>
              <a:t>los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Suelos</a:t>
            </a:r>
            <a:endParaRPr lang="es-ES" sz="1636" b="1" spc="-3" dirty="0">
              <a:cs typeface="Times New Roman"/>
            </a:endParaRPr>
          </a:p>
          <a:p>
            <a:pPr marL="8659">
              <a:lnSpc>
                <a:spcPts val="1964"/>
              </a:lnSpc>
              <a:spcBef>
                <a:spcPts val="65"/>
              </a:spcBef>
            </a:pPr>
            <a:endParaRPr sz="1636" dirty="0">
              <a:cs typeface="Times New Roman"/>
            </a:endParaRPr>
          </a:p>
          <a:p>
            <a:pPr marL="8659" algn="just">
              <a:lnSpc>
                <a:spcPts val="1964"/>
              </a:lnSpc>
            </a:pPr>
            <a:r>
              <a:rPr sz="1636" dirty="0">
                <a:cs typeface="Times New Roman"/>
              </a:rPr>
              <a:t>Existen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diversos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métodos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para</a:t>
            </a:r>
            <a:r>
              <a:rPr sz="1636" spc="19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medición</a:t>
            </a:r>
            <a:r>
              <a:rPr sz="1636" spc="198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20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resistividad</a:t>
            </a:r>
            <a:r>
              <a:rPr sz="1636" spc="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0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20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suelos,</a:t>
            </a:r>
            <a:r>
              <a:rPr sz="1636" spc="20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pero</a:t>
            </a:r>
            <a:r>
              <a:rPr sz="1636" spc="205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el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dirty="0" err="1" smtClean="0">
                <a:cs typeface="Times New Roman"/>
              </a:rPr>
              <a:t>más</a:t>
            </a:r>
            <a:r>
              <a:rPr lang="es-ES" sz="1636" b="1" i="1" u="sng" dirty="0" smtClean="0">
                <a:cs typeface="Times New Roman"/>
              </a:rPr>
              <a:t> </a:t>
            </a:r>
            <a:r>
              <a:rPr sz="1636" b="1" i="1" u="sng" dirty="0" err="1" smtClean="0">
                <a:cs typeface="Times New Roman"/>
              </a:rPr>
              <a:t>utilizado</a:t>
            </a:r>
            <a:r>
              <a:rPr sz="1636" b="1" i="1" u="sng" dirty="0" smtClean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es </a:t>
            </a:r>
            <a:r>
              <a:rPr sz="1636" b="1" i="1" dirty="0">
                <a:cs typeface="Times New Roman"/>
              </a:rPr>
              <a:t>Método de </a:t>
            </a:r>
            <a:r>
              <a:rPr sz="1636" b="1" i="1" spc="-3" dirty="0">
                <a:cs typeface="Times New Roman"/>
              </a:rPr>
              <a:t>Wenner </a:t>
            </a:r>
            <a:r>
              <a:rPr sz="1636" dirty="0">
                <a:cs typeface="Times New Roman"/>
              </a:rPr>
              <a:t>o de </a:t>
            </a:r>
            <a:r>
              <a:rPr sz="1636" spc="-3" dirty="0">
                <a:cs typeface="Times New Roman"/>
              </a:rPr>
              <a:t>los cuatro </a:t>
            </a:r>
            <a:r>
              <a:rPr sz="1636" dirty="0">
                <a:cs typeface="Times New Roman"/>
              </a:rPr>
              <a:t>puntos, </a:t>
            </a:r>
            <a:r>
              <a:rPr sz="1636" spc="-3" dirty="0">
                <a:cs typeface="Times New Roman"/>
              </a:rPr>
              <a:t>debido </a:t>
            </a:r>
            <a:r>
              <a:rPr sz="1636" dirty="0">
                <a:cs typeface="Times New Roman"/>
              </a:rPr>
              <a:t>a que </a:t>
            </a:r>
            <a:r>
              <a:rPr sz="1636" b="1" i="1" u="sng" spc="-3" dirty="0">
                <a:cs typeface="Times New Roman"/>
              </a:rPr>
              <a:t>es </a:t>
            </a:r>
            <a:r>
              <a:rPr sz="1636" b="1" i="1" u="sng" dirty="0">
                <a:cs typeface="Times New Roman"/>
              </a:rPr>
              <a:t>el más </a:t>
            </a:r>
            <a:r>
              <a:rPr sz="1636" b="1" i="1" u="sng" spc="-3" dirty="0">
                <a:cs typeface="Times New Roman"/>
              </a:rPr>
              <a:t>preciso </a:t>
            </a:r>
            <a:r>
              <a:rPr sz="1636" dirty="0">
                <a:cs typeface="Times New Roman"/>
              </a:rPr>
              <a:t>para 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determinación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dirty="0">
                <a:cs typeface="Times New Roman"/>
              </a:rPr>
              <a:t> la </a:t>
            </a:r>
            <a:r>
              <a:rPr sz="1636" spc="-3" dirty="0">
                <a:cs typeface="Times New Roman"/>
              </a:rPr>
              <a:t>resistividad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media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grandes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volúmenes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tierra.</a:t>
            </a:r>
            <a:endParaRPr sz="1636" dirty="0">
              <a:cs typeface="Times New Roman"/>
            </a:endParaRPr>
          </a:p>
          <a:p>
            <a:pPr marL="8659" marR="3464" algn="just">
              <a:lnSpc>
                <a:spcPts val="1964"/>
              </a:lnSpc>
              <a:spcBef>
                <a:spcPts val="7"/>
              </a:spcBef>
            </a:pPr>
            <a:r>
              <a:rPr sz="1636" dirty="0">
                <a:cs typeface="Times New Roman"/>
              </a:rPr>
              <a:t>Este </a:t>
            </a:r>
            <a:r>
              <a:rPr sz="1636" spc="-3" dirty="0">
                <a:cs typeface="Times New Roman"/>
              </a:rPr>
              <a:t>método </a:t>
            </a:r>
            <a:r>
              <a:rPr sz="1636" b="1" i="1" u="sng" spc="-3" dirty="0">
                <a:cs typeface="Times New Roman"/>
              </a:rPr>
              <a:t>consiste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en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colocar </a:t>
            </a:r>
            <a:r>
              <a:rPr sz="1636" b="1" i="1" u="sng" dirty="0">
                <a:cs typeface="Times New Roman"/>
              </a:rPr>
              <a:t>cuatro electrodos </a:t>
            </a:r>
            <a:r>
              <a:rPr sz="1636" b="1" i="1" u="sng" spc="-3" dirty="0">
                <a:cs typeface="Times New Roman"/>
              </a:rPr>
              <a:t>de </a:t>
            </a:r>
            <a:r>
              <a:rPr sz="1636" b="1" i="1" u="sng" dirty="0">
                <a:cs typeface="Times New Roman"/>
              </a:rPr>
              <a:t>prueba </a:t>
            </a:r>
            <a:r>
              <a:rPr sz="1636" b="1" i="1" u="sng" spc="-3" dirty="0">
                <a:cs typeface="Times New Roman"/>
              </a:rPr>
              <a:t>enterrados</a:t>
            </a:r>
            <a:r>
              <a:rPr sz="1636" b="1" i="1" u="sng" spc="19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y en </a:t>
            </a:r>
            <a:r>
              <a:rPr sz="1636" b="1" i="1" u="sng" dirty="0">
                <a:cs typeface="Times New Roman"/>
              </a:rPr>
              <a:t>línea </a:t>
            </a:r>
            <a:r>
              <a:rPr sz="1636" b="1" i="1" u="sng" spc="-3" dirty="0">
                <a:cs typeface="Times New Roman"/>
              </a:rPr>
              <a:t>recta</a:t>
            </a:r>
            <a:r>
              <a:rPr sz="1636" spc="-3" dirty="0">
                <a:cs typeface="Times New Roman"/>
              </a:rPr>
              <a:t>. </a:t>
            </a:r>
            <a:r>
              <a:rPr sz="1636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Los </a:t>
            </a:r>
            <a:r>
              <a:rPr sz="1636" b="1" i="1" u="sng" spc="-3" dirty="0">
                <a:cs typeface="Times New Roman"/>
              </a:rPr>
              <a:t>electrodos externos son conectados </a:t>
            </a:r>
            <a:r>
              <a:rPr sz="1636" b="1" i="1" u="sng" dirty="0">
                <a:cs typeface="Times New Roman"/>
              </a:rPr>
              <a:t>a </a:t>
            </a:r>
            <a:r>
              <a:rPr sz="1636" b="1" i="1" u="sng" spc="-3" dirty="0">
                <a:cs typeface="Times New Roman"/>
              </a:rPr>
              <a:t>una </a:t>
            </a:r>
            <a:r>
              <a:rPr sz="1636" b="1" i="1" u="sng" dirty="0">
                <a:cs typeface="Times New Roman"/>
              </a:rPr>
              <a:t>fuente </a:t>
            </a:r>
            <a:r>
              <a:rPr sz="1636" b="1" i="1" u="sng" spc="-3" dirty="0">
                <a:cs typeface="Times New Roman"/>
              </a:rPr>
              <a:t>de energía eléctrica, de </a:t>
            </a:r>
            <a:r>
              <a:rPr sz="1636" b="1" i="1" u="sng" dirty="0">
                <a:cs typeface="Times New Roman"/>
              </a:rPr>
              <a:t>tal </a:t>
            </a:r>
            <a:r>
              <a:rPr sz="1636" b="1" i="1" u="sng" spc="-3" dirty="0">
                <a:cs typeface="Times New Roman"/>
              </a:rPr>
              <a:t>suerte que </a:t>
            </a:r>
            <a:r>
              <a:rPr sz="1636" b="1" i="1" u="sng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circule corriente </a:t>
            </a:r>
            <a:r>
              <a:rPr sz="1636" b="1" i="1" u="sng" dirty="0">
                <a:cs typeface="Times New Roman"/>
              </a:rPr>
              <a:t>a </a:t>
            </a:r>
            <a:r>
              <a:rPr sz="1636" b="1" i="1" u="sng" spc="-3" dirty="0">
                <a:cs typeface="Times New Roman"/>
              </a:rPr>
              <a:t>través del </a:t>
            </a:r>
            <a:r>
              <a:rPr sz="1636" b="1" i="1" u="sng" dirty="0">
                <a:cs typeface="Times New Roman"/>
              </a:rPr>
              <a:t>suelo </a:t>
            </a:r>
            <a:r>
              <a:rPr sz="1636" spc="-3" dirty="0">
                <a:cs typeface="Times New Roman"/>
              </a:rPr>
              <a:t>localizado entre estos dos electrodos. A través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estos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electrodos se </a:t>
            </a:r>
            <a:r>
              <a:rPr sz="1636" dirty="0">
                <a:cs typeface="Times New Roman"/>
              </a:rPr>
              <a:t>mide la </a:t>
            </a:r>
            <a:r>
              <a:rPr sz="1636" spc="-3" dirty="0">
                <a:cs typeface="Times New Roman"/>
              </a:rPr>
              <a:t>corriente </a:t>
            </a:r>
            <a:r>
              <a:rPr sz="1636" dirty="0">
                <a:cs typeface="Times New Roman"/>
              </a:rPr>
              <a:t>que </a:t>
            </a:r>
            <a:r>
              <a:rPr sz="1636" spc="-3" dirty="0">
                <a:cs typeface="Times New Roman"/>
              </a:rPr>
              <a:t>circula </a:t>
            </a:r>
            <a:r>
              <a:rPr sz="1636" dirty="0">
                <a:cs typeface="Times New Roman"/>
              </a:rPr>
              <a:t>por </a:t>
            </a:r>
            <a:r>
              <a:rPr sz="1636" spc="-3" dirty="0">
                <a:cs typeface="Times New Roman"/>
              </a:rPr>
              <a:t>tierra entre los mismos. </a:t>
            </a:r>
            <a:r>
              <a:rPr sz="1636" spc="-10" dirty="0">
                <a:cs typeface="Times New Roman"/>
              </a:rPr>
              <a:t>Los</a:t>
            </a:r>
            <a:r>
              <a:rPr sz="1636" spc="-7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electrodos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centrales</a:t>
            </a:r>
            <a:r>
              <a:rPr sz="1636" b="1" i="1" u="sng" spc="48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son</a:t>
            </a:r>
            <a:r>
              <a:rPr sz="1636" b="1" i="1" u="sng" spc="5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conectados</a:t>
            </a:r>
            <a:r>
              <a:rPr sz="1636" b="1" i="1" u="sng" spc="44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al</a:t>
            </a:r>
            <a:r>
              <a:rPr sz="1636" b="1" i="1" u="sng" spc="5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medidor</a:t>
            </a:r>
            <a:r>
              <a:rPr sz="1636" b="1" i="1" u="sng" spc="41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resistencia</a:t>
            </a:r>
            <a:r>
              <a:rPr sz="1636" b="1" i="1" u="sng" spc="48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3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aislamiento</a:t>
            </a:r>
            <a:r>
              <a:rPr sz="1636" b="1" i="1" u="sng" spc="5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(</a:t>
            </a:r>
            <a:r>
              <a:rPr sz="1636" dirty="0" err="1">
                <a:cs typeface="Times New Roman"/>
              </a:rPr>
              <a:t>comúnmente</a:t>
            </a:r>
            <a:r>
              <a:rPr lang="es-ES"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denominado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 la marca </a:t>
            </a:r>
            <a:r>
              <a:rPr sz="1636" spc="-3" dirty="0">
                <a:cs typeface="Times New Roman"/>
              </a:rPr>
              <a:t>Megger) </a:t>
            </a:r>
            <a:r>
              <a:rPr sz="1636" b="1" i="1" u="sng" dirty="0">
                <a:cs typeface="Times New Roman"/>
              </a:rPr>
              <a:t>y </a:t>
            </a:r>
            <a:r>
              <a:rPr sz="1636" b="1" i="1" u="sng" spc="-3" dirty="0">
                <a:cs typeface="Times New Roman"/>
              </a:rPr>
              <a:t>registran </a:t>
            </a:r>
            <a:r>
              <a:rPr sz="1636" b="1" i="1" u="sng" dirty="0">
                <a:cs typeface="Times New Roman"/>
              </a:rPr>
              <a:t>una </a:t>
            </a:r>
            <a:r>
              <a:rPr sz="1636" b="1" i="1" u="sng" spc="-3" dirty="0">
                <a:cs typeface="Times New Roman"/>
              </a:rPr>
              <a:t>diferencia </a:t>
            </a:r>
            <a:r>
              <a:rPr sz="1636" b="1" i="1" u="sng" spc="3" dirty="0">
                <a:cs typeface="Times New Roman"/>
              </a:rPr>
              <a:t>de </a:t>
            </a:r>
            <a:r>
              <a:rPr sz="1636" b="1" i="1" u="sng" spc="-3" dirty="0">
                <a:cs typeface="Times New Roman"/>
              </a:rPr>
              <a:t>potencial </a:t>
            </a:r>
            <a:r>
              <a:rPr sz="1636" b="1" i="1" u="sng" dirty="0">
                <a:cs typeface="Times New Roman"/>
              </a:rPr>
              <a:t>inducida entre 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dichos</a:t>
            </a:r>
            <a:r>
              <a:rPr sz="1636" b="1" i="1" u="sng" spc="-3" dirty="0">
                <a:cs typeface="Times New Roman"/>
              </a:rPr>
              <a:t> electrodos</a:t>
            </a:r>
            <a:r>
              <a:rPr sz="1636" spc="-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8659" marR="4762" algn="just">
              <a:lnSpc>
                <a:spcPts val="1964"/>
              </a:lnSpc>
              <a:spcBef>
                <a:spcPts val="3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fuente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externa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generalmente</a:t>
            </a:r>
            <a:r>
              <a:rPr sz="1636" dirty="0">
                <a:cs typeface="Times New Roman"/>
              </a:rPr>
              <a:t> utilizada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equipo</a:t>
            </a:r>
            <a:r>
              <a:rPr sz="1636" dirty="0">
                <a:cs typeface="Times New Roman"/>
              </a:rPr>
              <a:t> medidor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resistencia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aislamiento,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tipo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“Megger”,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cual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tiene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integrado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voltímetro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 un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amperímetro,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valores</a:t>
            </a:r>
            <a:r>
              <a:rPr lang="es-ES" sz="1636" spc="-3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éstos</a:t>
            </a:r>
            <a:r>
              <a:rPr sz="1636" dirty="0">
                <a:cs typeface="Times New Roman"/>
              </a:rPr>
              <a:t> que </a:t>
            </a:r>
            <a:r>
              <a:rPr sz="1636" spc="-3" dirty="0">
                <a:cs typeface="Times New Roman"/>
              </a:rPr>
              <a:t>son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convertidos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internamente 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medida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resistencia</a:t>
            </a:r>
            <a:r>
              <a:rPr sz="1636" dirty="0">
                <a:cs typeface="Times New Roman"/>
              </a:rPr>
              <a:t> óhmica.</a:t>
            </a:r>
          </a:p>
          <a:p>
            <a:pPr marL="8659" marR="3464" algn="just">
              <a:lnSpc>
                <a:spcPts val="1964"/>
              </a:lnSpc>
              <a:spcBef>
                <a:spcPts val="3"/>
              </a:spcBef>
            </a:pPr>
            <a:r>
              <a:rPr sz="1636" spc="-7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Figura </a:t>
            </a:r>
            <a:r>
              <a:rPr sz="1636" dirty="0">
                <a:cs typeface="Times New Roman"/>
              </a:rPr>
              <a:t>11.10 </a:t>
            </a:r>
            <a:r>
              <a:rPr sz="1636" spc="-3" dirty="0">
                <a:cs typeface="Times New Roman"/>
              </a:rPr>
              <a:t>representa el proceso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medición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resistividad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los suelos, para el </a:t>
            </a:r>
            <a:r>
              <a:rPr sz="1636" dirty="0">
                <a:cs typeface="Times New Roman"/>
              </a:rPr>
              <a:t> diseño de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dirty="0">
                <a:cs typeface="Times New Roman"/>
              </a:rPr>
              <a:t> de puesta 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subestaciones </a:t>
            </a:r>
            <a:r>
              <a:rPr sz="1636" spc="-3" dirty="0">
                <a:cs typeface="Times New Roman"/>
              </a:rPr>
              <a:t>eléctricas:</a:t>
            </a:r>
            <a:endParaRPr sz="1636" dirty="0">
              <a:cs typeface="Times New Roman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4289367" y="1571021"/>
            <a:ext cx="4330" cy="126856"/>
          </a:xfrm>
          <a:custGeom>
            <a:avLst/>
            <a:gdLst/>
            <a:ahLst/>
            <a:cxnLst/>
            <a:rect l="l" t="t" r="r" b="b"/>
            <a:pathLst>
              <a:path w="6350" h="186054">
                <a:moveTo>
                  <a:pt x="6096" y="0"/>
                </a:moveTo>
                <a:lnTo>
                  <a:pt x="0" y="0"/>
                </a:lnTo>
                <a:lnTo>
                  <a:pt x="0" y="185927"/>
                </a:lnTo>
                <a:lnTo>
                  <a:pt x="6096" y="185927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" name="object 4"/>
          <p:cNvSpPr txBox="1"/>
          <p:nvPr/>
        </p:nvSpPr>
        <p:spPr>
          <a:xfrm>
            <a:off x="5914159" y="4156364"/>
            <a:ext cx="6052705" cy="238932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sz="1636" b="1" dirty="0" err="1">
                <a:cs typeface="Times New Roman"/>
              </a:rPr>
              <a:t>Figura</a:t>
            </a:r>
            <a:r>
              <a:rPr sz="1636" b="1" dirty="0">
                <a:cs typeface="Times New Roman"/>
              </a:rPr>
              <a:t> 11.10:</a:t>
            </a:r>
            <a:r>
              <a:rPr sz="1636" b="1" spc="-3" dirty="0">
                <a:cs typeface="Times New Roman"/>
              </a:rPr>
              <a:t> Medición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resistencia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suelos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método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Wenner.</a:t>
            </a:r>
          </a:p>
          <a:p>
            <a:pPr algn="just"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ct val="110000"/>
              </a:lnSpc>
              <a:spcBef>
                <a:spcPts val="3"/>
              </a:spcBef>
            </a:pPr>
            <a:r>
              <a:rPr sz="1636" spc="-3" dirty="0">
                <a:cs typeface="Times New Roman"/>
              </a:rPr>
              <a:t>Para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cálculo</a:t>
            </a:r>
            <a:r>
              <a:rPr sz="1636" spc="9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8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resistividad</a:t>
            </a:r>
            <a:r>
              <a:rPr sz="1636" spc="9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suelo,</a:t>
            </a:r>
            <a:r>
              <a:rPr sz="1636" spc="8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aplicando</a:t>
            </a:r>
            <a:r>
              <a:rPr sz="1636" spc="9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02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método</a:t>
            </a:r>
            <a:r>
              <a:rPr sz="1636" b="1" i="1" spc="95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Wenner</a:t>
            </a:r>
            <a:r>
              <a:rPr sz="1636" spc="-3" dirty="0">
                <a:cs typeface="Times New Roman"/>
              </a:rPr>
              <a:t>,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o</a:t>
            </a:r>
            <a:r>
              <a:rPr sz="1636" spc="9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8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cuatro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puntos,</a:t>
            </a:r>
            <a:r>
              <a:rPr sz="1636" spc="-3" dirty="0">
                <a:cs typeface="Times New Roman"/>
              </a:rPr>
              <a:t> se</a:t>
            </a:r>
            <a:r>
              <a:rPr sz="1636" dirty="0">
                <a:cs typeface="Times New Roman"/>
              </a:rPr>
              <a:t> utiliza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ecuación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siguiente:</a:t>
            </a:r>
            <a:endParaRPr sz="1636" dirty="0">
              <a:cs typeface="Times New Roman"/>
            </a:endParaRPr>
          </a:p>
          <a:p>
            <a:pPr marL="1541277" algn="just">
              <a:spcBef>
                <a:spcPts val="92"/>
              </a:spcBef>
              <a:tabLst>
                <a:tab pos="2767372" algn="l"/>
              </a:tabLst>
            </a:pPr>
            <a:r>
              <a:rPr sz="1636" b="1" i="1" dirty="0">
                <a:cs typeface="Times New Roman"/>
              </a:rPr>
              <a:t>ρ</a:t>
            </a:r>
            <a:r>
              <a:rPr sz="1636" b="1" i="1" spc="-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= 2</a:t>
            </a:r>
            <a:r>
              <a:rPr sz="1636" b="1" i="1" spc="7" dirty="0">
                <a:cs typeface="Times New Roman"/>
              </a:rPr>
              <a:t> </a:t>
            </a:r>
            <a:r>
              <a:rPr lang="es-ES" sz="1636" b="1" i="1" spc="7" dirty="0" smtClean="0">
                <a:cs typeface="Times New Roman"/>
              </a:rPr>
              <a:t>Pi</a:t>
            </a:r>
            <a:r>
              <a:rPr sz="1636" b="1" i="1" spc="-10" dirty="0" smtClean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a</a:t>
            </a:r>
            <a:r>
              <a:rPr sz="1636" b="1" i="1" spc="7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R	</a:t>
            </a:r>
            <a:r>
              <a:rPr sz="1636" dirty="0">
                <a:cs typeface="Times New Roman"/>
              </a:rPr>
              <a:t>(2)</a:t>
            </a:r>
          </a:p>
          <a:p>
            <a:pPr marL="8659" algn="just">
              <a:spcBef>
                <a:spcPts val="126"/>
              </a:spcBef>
            </a:pPr>
            <a:r>
              <a:rPr sz="1636" spc="-3" dirty="0">
                <a:cs typeface="Times New Roman"/>
              </a:rPr>
              <a:t>Donde:</a:t>
            </a:r>
            <a:endParaRPr sz="1636" dirty="0">
              <a:cs typeface="Times New Roman"/>
            </a:endParaRPr>
          </a:p>
          <a:p>
            <a:pPr marL="8659" algn="just">
              <a:spcBef>
                <a:spcPts val="99"/>
              </a:spcBef>
            </a:pPr>
            <a:r>
              <a:rPr sz="1636" b="1" i="1" dirty="0">
                <a:cs typeface="Times New Roman"/>
              </a:rPr>
              <a:t>ρ</a:t>
            </a:r>
            <a:r>
              <a:rPr sz="1636" b="1" i="1" spc="-7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=</a:t>
            </a:r>
            <a:r>
              <a:rPr sz="1636" b="1" i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Resistividad del suelo, en </a:t>
            </a:r>
            <a:r>
              <a:rPr sz="1636" dirty="0">
                <a:cs typeface="Times New Roman"/>
              </a:rPr>
              <a:t>Ω-m</a:t>
            </a:r>
          </a:p>
          <a:p>
            <a:pPr marL="8659" algn="just">
              <a:spcBef>
                <a:spcPts val="99"/>
              </a:spcBef>
            </a:pPr>
            <a:r>
              <a:rPr sz="1636" b="1" i="1" dirty="0">
                <a:cs typeface="Times New Roman"/>
              </a:rPr>
              <a:t>a</a:t>
            </a:r>
            <a:r>
              <a:rPr sz="1636" b="1" i="1" spc="-3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=</a:t>
            </a:r>
            <a:r>
              <a:rPr sz="1636" b="1" i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Distancia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electrodos de</a:t>
            </a:r>
            <a:r>
              <a:rPr sz="1636" spc="-3" dirty="0">
                <a:cs typeface="Times New Roman"/>
              </a:rPr>
              <a:t> prueba,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metros</a:t>
            </a:r>
          </a:p>
          <a:p>
            <a:pPr marL="8659" algn="just">
              <a:spcBef>
                <a:spcPts val="106"/>
              </a:spcBef>
            </a:pPr>
            <a:r>
              <a:rPr sz="1636" b="1" i="1" dirty="0">
                <a:cs typeface="Times New Roman"/>
              </a:rPr>
              <a:t>R = </a:t>
            </a:r>
            <a:r>
              <a:rPr sz="1636" spc="-3" dirty="0">
                <a:cs typeface="Times New Roman"/>
              </a:rPr>
              <a:t>Resistencia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medida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suelo </a:t>
            </a:r>
            <a:r>
              <a:rPr sz="1636" dirty="0">
                <a:cs typeface="Times New Roman"/>
              </a:rPr>
              <a:t>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considerar,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Ω</a:t>
            </a:r>
          </a:p>
        </p:txBody>
      </p:sp>
      <p:pic>
        <p:nvPicPr>
          <p:cNvPr id="8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4500" y="400192"/>
            <a:ext cx="6442364" cy="375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6" y="292678"/>
            <a:ext cx="5896841" cy="216645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0" lvl="1">
              <a:buAutoNum type="arabicPeriod" startAt="5"/>
            </a:pPr>
            <a:r>
              <a:rPr sz="1636" b="1" spc="-3" dirty="0">
                <a:cs typeface="Times New Roman"/>
              </a:rPr>
              <a:t>Corrientes</a:t>
            </a:r>
            <a:r>
              <a:rPr sz="1636" b="1" dirty="0">
                <a:cs typeface="Times New Roman"/>
              </a:rPr>
              <a:t> 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Fallas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</a:t>
            </a:r>
            <a:endParaRPr lang="es-ES" sz="1636" b="1" spc="-3" dirty="0">
              <a:cs typeface="Times New Roman"/>
            </a:endParaRPr>
          </a:p>
          <a:p>
            <a:pPr marL="0" lvl="1">
              <a:buAutoNum type="arabicPeriod" startAt="5"/>
            </a:pPr>
            <a:endParaRPr sz="1636" dirty="0">
              <a:cs typeface="Times New Roman"/>
            </a:endParaRPr>
          </a:p>
          <a:p>
            <a:pPr marR="3464">
              <a:lnSpc>
                <a:spcPct val="110000"/>
              </a:lnSpc>
              <a:spcBef>
                <a:spcPts val="44"/>
              </a:spcBef>
            </a:pPr>
            <a:r>
              <a:rPr sz="1636" dirty="0">
                <a:cs typeface="Times New Roman"/>
              </a:rPr>
              <a:t>En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cálculo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corrientes</a:t>
            </a:r>
            <a:r>
              <a:rPr sz="1636" spc="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tierra,</a:t>
            </a:r>
            <a:r>
              <a:rPr sz="1636" spc="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debe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considerar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2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tipo</a:t>
            </a:r>
            <a:r>
              <a:rPr sz="1636" spc="17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analizar,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decir,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trifásicas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simétricas</a:t>
            </a:r>
            <a:r>
              <a:rPr sz="1636" dirty="0">
                <a:cs typeface="Times New Roman"/>
              </a:rPr>
              <a:t> o </a:t>
            </a:r>
            <a:r>
              <a:rPr sz="1636" spc="-3" dirty="0">
                <a:cs typeface="Times New Roman"/>
              </a:rPr>
              <a:t>fallas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asimétricas.</a:t>
            </a:r>
            <a:endParaRPr sz="1636" dirty="0">
              <a:cs typeface="Times New Roman"/>
            </a:endParaRPr>
          </a:p>
          <a:p>
            <a:pPr marL="0" lvl="2">
              <a:spcBef>
                <a:spcPts val="102"/>
              </a:spcBef>
              <a:buAutoNum type="arabicPeriod"/>
              <a:tabLst>
                <a:tab pos="594431" algn="l"/>
              </a:tabLst>
            </a:pPr>
            <a:r>
              <a:rPr sz="1636" b="1" spc="-3" dirty="0">
                <a:cs typeface="Times New Roman"/>
              </a:rPr>
              <a:t>Fallas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Trifásicas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Simétricas</a:t>
            </a:r>
            <a:endParaRPr sz="1636" dirty="0">
              <a:cs typeface="Times New Roman"/>
            </a:endParaRPr>
          </a:p>
          <a:p>
            <a:pPr marL="0" marR="322975" lvl="3">
              <a:lnSpc>
                <a:spcPct val="110800"/>
              </a:lnSpc>
              <a:spcBef>
                <a:spcPts val="3"/>
              </a:spcBef>
              <a:buAutoNum type="romanUcPeriod"/>
              <a:tabLst>
                <a:tab pos="571918" algn="l"/>
                <a:tab pos="572350" algn="l"/>
              </a:tabLst>
            </a:pPr>
            <a:r>
              <a:rPr sz="1636" spc="-3" dirty="0">
                <a:cs typeface="Times New Roman"/>
              </a:rPr>
              <a:t>Corriente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transitoria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ante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cortocircuito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terminales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Máquina: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8285" y="3044520"/>
            <a:ext cx="3500005" cy="55543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292335" marR="1661202" indent="348086">
              <a:lnSpc>
                <a:spcPct val="110000"/>
              </a:lnSpc>
              <a:spcBef>
                <a:spcPts val="68"/>
              </a:spcBef>
            </a:pPr>
            <a:r>
              <a:rPr sz="818" b="1" dirty="0">
                <a:latin typeface="Times New Roman"/>
                <a:cs typeface="Times New Roman"/>
              </a:rPr>
              <a:t>E</a:t>
            </a:r>
            <a:r>
              <a:rPr sz="818" b="1" baseline="-10416" dirty="0">
                <a:latin typeface="Times New Roman"/>
                <a:cs typeface="Times New Roman"/>
              </a:rPr>
              <a:t>i </a:t>
            </a:r>
            <a:r>
              <a:rPr sz="818" b="1" spc="5" baseline="-10416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I”</a:t>
            </a:r>
            <a:r>
              <a:rPr sz="818" b="1" spc="170" dirty="0">
                <a:latin typeface="Times New Roman"/>
                <a:cs typeface="Times New Roman"/>
              </a:rPr>
              <a:t> </a:t>
            </a:r>
            <a:r>
              <a:rPr sz="818" b="1" dirty="0">
                <a:latin typeface="Times New Roman"/>
                <a:cs typeface="Times New Roman"/>
              </a:rPr>
              <a:t>=</a:t>
            </a:r>
            <a:r>
              <a:rPr sz="818" b="1" spc="-17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---------</a:t>
            </a:r>
            <a:endParaRPr sz="818" dirty="0">
              <a:latin typeface="Times New Roman"/>
              <a:cs typeface="Times New Roman"/>
            </a:endParaRPr>
          </a:p>
          <a:p>
            <a:pPr marR="130749" algn="ctr">
              <a:spcBef>
                <a:spcPts val="95"/>
              </a:spcBef>
            </a:pPr>
            <a:r>
              <a:rPr sz="818" b="1" spc="-3" dirty="0">
                <a:latin typeface="Times New Roman"/>
                <a:cs typeface="Times New Roman"/>
              </a:rPr>
              <a:t>X”</a:t>
            </a:r>
            <a:r>
              <a:rPr sz="818" b="1" spc="-5" baseline="-10416" dirty="0">
                <a:latin typeface="Times New Roman"/>
                <a:cs typeface="Times New Roman"/>
              </a:rPr>
              <a:t>d</a:t>
            </a:r>
            <a:endParaRPr sz="818" baseline="-10416" dirty="0">
              <a:latin typeface="Times New Roman"/>
              <a:cs typeface="Times New Roman"/>
            </a:endParaRPr>
          </a:p>
          <a:p>
            <a:pPr>
              <a:spcBef>
                <a:spcPts val="3"/>
              </a:spcBef>
            </a:pPr>
            <a:endParaRPr sz="852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504" y="2530550"/>
            <a:ext cx="2078182" cy="18306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5667" y="4809726"/>
            <a:ext cx="2555779" cy="176645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03489" y="4361217"/>
            <a:ext cx="5784273" cy="59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18">
              <a:tabLst>
                <a:tab pos="268425" algn="l"/>
              </a:tabLst>
            </a:pPr>
            <a:r>
              <a:rPr lang="es-ES" sz="1636" b="1" spc="-7" dirty="0">
                <a:cs typeface="Times New Roman"/>
              </a:rPr>
              <a:t>2.	</a:t>
            </a:r>
            <a:r>
              <a:rPr lang="es-ES" sz="1636" b="1" spc="-3" dirty="0">
                <a:cs typeface="Times New Roman"/>
              </a:rPr>
              <a:t>Corriente</a:t>
            </a:r>
            <a:r>
              <a:rPr lang="es-ES" sz="1636" b="1" dirty="0">
                <a:cs typeface="Times New Roman"/>
              </a:rPr>
              <a:t> sub </a:t>
            </a:r>
            <a:r>
              <a:rPr lang="es-ES" sz="1636" b="1" spc="-3" dirty="0">
                <a:cs typeface="Times New Roman"/>
              </a:rPr>
              <a:t>transitoria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ante</a:t>
            </a:r>
            <a:r>
              <a:rPr lang="es-ES" sz="1636" b="1" dirty="0">
                <a:cs typeface="Times New Roman"/>
              </a:rPr>
              <a:t> una </a:t>
            </a:r>
            <a:r>
              <a:rPr lang="es-ES" sz="1636" b="1" spc="-3" dirty="0">
                <a:cs typeface="Times New Roman"/>
              </a:rPr>
              <a:t>falla</a:t>
            </a:r>
            <a:r>
              <a:rPr lang="es-ES" sz="1636" b="1" dirty="0">
                <a:cs typeface="Times New Roman"/>
              </a:rPr>
              <a:t> 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cortocircuito </a:t>
            </a:r>
            <a:r>
              <a:rPr lang="es-ES" sz="1636" b="1" spc="-3" dirty="0">
                <a:cs typeface="Times New Roman"/>
              </a:rPr>
              <a:t>en</a:t>
            </a:r>
            <a:r>
              <a:rPr lang="es-ES" sz="1636" b="1" dirty="0">
                <a:cs typeface="Times New Roman"/>
              </a:rPr>
              <a:t> la </a:t>
            </a:r>
            <a:r>
              <a:rPr lang="es-ES" sz="1636" b="1" spc="-3" dirty="0">
                <a:cs typeface="Times New Roman"/>
              </a:rPr>
              <a:t>red</a:t>
            </a:r>
            <a:r>
              <a:rPr lang="es-ES" sz="1636" b="1" dirty="0">
                <a:cs typeface="Times New Roman"/>
              </a:rPr>
              <a:t> de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transporte:</a:t>
            </a:r>
          </a:p>
        </p:txBody>
      </p:sp>
      <p:sp>
        <p:nvSpPr>
          <p:cNvPr id="10" name="object 4"/>
          <p:cNvSpPr txBox="1"/>
          <p:nvPr/>
        </p:nvSpPr>
        <p:spPr>
          <a:xfrm>
            <a:off x="7265012" y="741045"/>
            <a:ext cx="145473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lang="es-ES" sz="1636" b="1" dirty="0">
                <a:latin typeface="Times New Roman"/>
                <a:cs typeface="Times New Roman"/>
              </a:rPr>
              <a:t>3</a:t>
            </a:r>
            <a:endParaRPr sz="1636" b="1" dirty="0">
              <a:latin typeface="Times New Roman"/>
              <a:cs typeface="Times New Roman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7550727" y="727364"/>
            <a:ext cx="4468091" cy="84705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3464" algn="just">
              <a:lnSpc>
                <a:spcPct val="111000"/>
              </a:lnSpc>
              <a:spcBef>
                <a:spcPts val="68"/>
              </a:spcBef>
            </a:pPr>
            <a:r>
              <a:rPr sz="1636" spc="-3" dirty="0">
                <a:cs typeface="Times New Roman"/>
              </a:rPr>
              <a:t>Corriente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transitoria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ante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fallo</a:t>
            </a:r>
            <a:r>
              <a:rPr sz="1636" dirty="0">
                <a:cs typeface="Times New Roman"/>
              </a:rPr>
              <a:t> 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cortocircuito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red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transporte,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incluyendo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carga eléctrica conectada:</a:t>
            </a:r>
            <a:endParaRPr sz="1636" dirty="0">
              <a:cs typeface="Times New Roman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8174182" y="4073769"/>
            <a:ext cx="2419783" cy="562584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1110065" marR="29440" indent="271022">
              <a:lnSpc>
                <a:spcPts val="941"/>
              </a:lnSpc>
              <a:spcBef>
                <a:spcPts val="133"/>
              </a:spcBef>
            </a:pPr>
            <a:r>
              <a:rPr sz="818" b="1" spc="-3" dirty="0">
                <a:latin typeface="Times New Roman"/>
                <a:cs typeface="Times New Roman"/>
              </a:rPr>
              <a:t>V</a:t>
            </a:r>
            <a:r>
              <a:rPr sz="818" b="1" spc="-5" baseline="-10416" dirty="0">
                <a:latin typeface="Times New Roman"/>
                <a:cs typeface="Times New Roman"/>
              </a:rPr>
              <a:t>f</a:t>
            </a:r>
            <a:r>
              <a:rPr sz="818" b="1" spc="393" baseline="-10416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(Z</a:t>
            </a:r>
            <a:r>
              <a:rPr sz="818" b="1" spc="-5" baseline="-10416" dirty="0">
                <a:latin typeface="Times New Roman"/>
                <a:cs typeface="Times New Roman"/>
              </a:rPr>
              <a:t>L</a:t>
            </a:r>
            <a:r>
              <a:rPr sz="818" b="1" spc="194" baseline="-10416" dirty="0">
                <a:latin typeface="Times New Roman"/>
                <a:cs typeface="Times New Roman"/>
              </a:rPr>
              <a:t> </a:t>
            </a:r>
            <a:r>
              <a:rPr sz="818" b="1" dirty="0">
                <a:latin typeface="Times New Roman"/>
                <a:cs typeface="Times New Roman"/>
              </a:rPr>
              <a:t>+ </a:t>
            </a:r>
            <a:r>
              <a:rPr sz="818" b="1" spc="-3" dirty="0">
                <a:latin typeface="Times New Roman"/>
                <a:cs typeface="Times New Roman"/>
              </a:rPr>
              <a:t>Z</a:t>
            </a:r>
            <a:r>
              <a:rPr sz="818" b="1" spc="-5" baseline="-10416" dirty="0">
                <a:latin typeface="Times New Roman"/>
                <a:cs typeface="Times New Roman"/>
              </a:rPr>
              <a:t>ext</a:t>
            </a:r>
            <a:r>
              <a:rPr sz="818" b="1" spc="194" baseline="-10416" dirty="0">
                <a:latin typeface="Times New Roman"/>
                <a:cs typeface="Times New Roman"/>
              </a:rPr>
              <a:t> </a:t>
            </a:r>
            <a:r>
              <a:rPr sz="818" b="1" dirty="0">
                <a:latin typeface="Times New Roman"/>
                <a:cs typeface="Times New Roman"/>
              </a:rPr>
              <a:t>+ </a:t>
            </a:r>
            <a:r>
              <a:rPr sz="818" b="1" spc="-3" dirty="0">
                <a:latin typeface="Times New Roman"/>
                <a:cs typeface="Times New Roman"/>
              </a:rPr>
              <a:t>jX”</a:t>
            </a:r>
            <a:r>
              <a:rPr sz="818" b="1" spc="-5" baseline="-10416" dirty="0">
                <a:latin typeface="Times New Roman"/>
                <a:cs typeface="Times New Roman"/>
              </a:rPr>
              <a:t>d</a:t>
            </a:r>
            <a:r>
              <a:rPr sz="818" b="1" spc="-3" dirty="0">
                <a:latin typeface="Times New Roman"/>
                <a:cs typeface="Times New Roman"/>
              </a:rPr>
              <a:t>) </a:t>
            </a:r>
            <a:r>
              <a:rPr sz="818" b="1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I”</a:t>
            </a:r>
            <a:r>
              <a:rPr sz="818" b="1" spc="-7" dirty="0">
                <a:latin typeface="Times New Roman"/>
                <a:cs typeface="Times New Roman"/>
              </a:rPr>
              <a:t> </a:t>
            </a:r>
            <a:r>
              <a:rPr sz="818" b="1" dirty="0">
                <a:latin typeface="Times New Roman"/>
                <a:cs typeface="Times New Roman"/>
              </a:rPr>
              <a:t>=</a:t>
            </a:r>
            <a:r>
              <a:rPr sz="818" b="1" spc="-3" dirty="0">
                <a:latin typeface="Times New Roman"/>
                <a:cs typeface="Times New Roman"/>
              </a:rPr>
              <a:t> -------------------------------</a:t>
            </a:r>
            <a:endParaRPr sz="818" dirty="0">
              <a:latin typeface="Times New Roman"/>
              <a:cs typeface="Times New Roman"/>
            </a:endParaRPr>
          </a:p>
          <a:p>
            <a:pPr marL="1489324">
              <a:lnSpc>
                <a:spcPts val="917"/>
              </a:lnSpc>
            </a:pPr>
            <a:r>
              <a:rPr sz="818" b="1" spc="-3" dirty="0">
                <a:latin typeface="Times New Roman"/>
                <a:cs typeface="Times New Roman"/>
              </a:rPr>
              <a:t>Z</a:t>
            </a:r>
            <a:r>
              <a:rPr sz="818" b="1" spc="-5" baseline="-10416" dirty="0">
                <a:latin typeface="Times New Roman"/>
                <a:cs typeface="Times New Roman"/>
              </a:rPr>
              <a:t>L</a:t>
            </a:r>
            <a:r>
              <a:rPr sz="818" b="1" spc="82" baseline="-10416" dirty="0">
                <a:latin typeface="Times New Roman"/>
                <a:cs typeface="Times New Roman"/>
              </a:rPr>
              <a:t> </a:t>
            </a:r>
            <a:r>
              <a:rPr sz="818" b="1" spc="-3" dirty="0">
                <a:latin typeface="Times New Roman"/>
                <a:cs typeface="Times New Roman"/>
              </a:rPr>
              <a:t>(Z</a:t>
            </a:r>
            <a:r>
              <a:rPr sz="818" b="1" spc="-5" baseline="-10416" dirty="0">
                <a:latin typeface="Times New Roman"/>
                <a:cs typeface="Times New Roman"/>
              </a:rPr>
              <a:t>ext</a:t>
            </a:r>
            <a:r>
              <a:rPr sz="818" b="1" spc="82" baseline="-10416" dirty="0">
                <a:latin typeface="Times New Roman"/>
                <a:cs typeface="Times New Roman"/>
              </a:rPr>
              <a:t> </a:t>
            </a:r>
            <a:r>
              <a:rPr sz="818" b="1" dirty="0">
                <a:latin typeface="Times New Roman"/>
                <a:cs typeface="Times New Roman"/>
              </a:rPr>
              <a:t>+</a:t>
            </a:r>
            <a:r>
              <a:rPr sz="818" b="1" spc="-3" dirty="0">
                <a:latin typeface="Times New Roman"/>
                <a:cs typeface="Times New Roman"/>
              </a:rPr>
              <a:t> jX”</a:t>
            </a:r>
            <a:r>
              <a:rPr sz="818" b="1" spc="-5" baseline="-10416" dirty="0">
                <a:latin typeface="Times New Roman"/>
                <a:cs typeface="Times New Roman"/>
              </a:rPr>
              <a:t>d</a:t>
            </a:r>
            <a:r>
              <a:rPr sz="818" b="1" spc="-3" dirty="0">
                <a:latin typeface="Times New Roman"/>
                <a:cs typeface="Times New Roman"/>
              </a:rPr>
              <a:t>)</a:t>
            </a:r>
            <a:endParaRPr sz="818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95" dirty="0">
              <a:latin typeface="Times New Roman"/>
              <a:cs typeface="Times New Roman"/>
            </a:endParaRPr>
          </a:p>
        </p:txBody>
      </p:sp>
      <p:pic>
        <p:nvPicPr>
          <p:cNvPr id="13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0273" y="1767233"/>
            <a:ext cx="3688773" cy="230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8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091" y="292679"/>
            <a:ext cx="11689773" cy="52503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593997" lvl="2" indent="-334232">
              <a:buAutoNum type="arabicPeriod" startAt="2"/>
              <a:tabLst>
                <a:tab pos="594431" algn="l"/>
              </a:tabLst>
            </a:pPr>
            <a:r>
              <a:rPr sz="1636" b="1" spc="-3" dirty="0" err="1">
                <a:cs typeface="Times New Roman"/>
              </a:rPr>
              <a:t>Fallas</a:t>
            </a:r>
            <a:r>
              <a:rPr sz="1636" b="1" spc="-1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Asimétricas</a:t>
            </a:r>
            <a:endParaRPr sz="1636" dirty="0">
              <a:cs typeface="Times New Roman"/>
            </a:endParaRPr>
          </a:p>
          <a:p>
            <a:pPr marL="571918" lvl="3" indent="-216472">
              <a:spcBef>
                <a:spcPts val="123"/>
              </a:spcBef>
              <a:buAutoNum type="romanUcPeriod"/>
              <a:tabLst>
                <a:tab pos="571918" algn="l"/>
                <a:tab pos="572350" algn="l"/>
              </a:tabLst>
            </a:pPr>
            <a:r>
              <a:rPr sz="1636" spc="-3" dirty="0">
                <a:cs typeface="Times New Roman"/>
              </a:rPr>
              <a:t>Fallo </a:t>
            </a:r>
            <a:r>
              <a:rPr sz="1636" dirty="0">
                <a:cs typeface="Times New Roman"/>
              </a:rPr>
              <a:t>simple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línea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tierra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un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generador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5182" y="1134694"/>
            <a:ext cx="3546764" cy="111648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R="3464" indent="8659" algn="ctr">
              <a:lnSpc>
                <a:spcPct val="110000"/>
              </a:lnSpc>
              <a:spcBef>
                <a:spcPts val="68"/>
              </a:spcBef>
            </a:pPr>
            <a:r>
              <a:rPr sz="1636" b="1" spc="-3" dirty="0">
                <a:latin typeface="Times New Roman"/>
                <a:cs typeface="Times New Roman"/>
              </a:rPr>
              <a:t>CIRCUITO</a:t>
            </a: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EQUIVALENTE</a:t>
            </a:r>
            <a:r>
              <a:rPr sz="1636" b="1" spc="1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SECUENCIA</a:t>
            </a: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POSITIVA,</a:t>
            </a: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NEGATIVA</a:t>
            </a: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Y</a:t>
            </a:r>
            <a:r>
              <a:rPr sz="1636" b="1" spc="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CERO </a:t>
            </a:r>
            <a:r>
              <a:rPr sz="1636" b="1" spc="-19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FALLA UNA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FASE</a:t>
            </a:r>
            <a:r>
              <a:rPr sz="1636" b="1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A</a:t>
            </a:r>
            <a:r>
              <a:rPr sz="1636" b="1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TIERRA</a:t>
            </a:r>
            <a:endParaRPr sz="1636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091" y="4592794"/>
            <a:ext cx="6441462" cy="455650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spcBef>
                <a:spcPts val="7"/>
              </a:spcBef>
            </a:pPr>
            <a:endParaRPr sz="682" dirty="0">
              <a:latin typeface="Times New Roman"/>
              <a:cs typeface="Times New Roman"/>
            </a:endParaRPr>
          </a:p>
          <a:p>
            <a:pPr marL="8659">
              <a:spcBef>
                <a:spcPts val="685"/>
              </a:spcBef>
            </a:pPr>
            <a:r>
              <a:rPr sz="1636" spc="-3" dirty="0" err="1">
                <a:cs typeface="Times New Roman"/>
              </a:rPr>
              <a:t>Ecuaciones</a:t>
            </a:r>
            <a:r>
              <a:rPr sz="1636" dirty="0">
                <a:cs typeface="Times New Roman"/>
              </a:rPr>
              <a:t> para </a:t>
            </a:r>
            <a:r>
              <a:rPr sz="1636" spc="-3" dirty="0">
                <a:cs typeface="Times New Roman"/>
              </a:rPr>
              <a:t>fallo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simple de</a:t>
            </a:r>
            <a:r>
              <a:rPr sz="1636" spc="-3" dirty="0">
                <a:cs typeface="Times New Roman"/>
              </a:rPr>
              <a:t> línea </a:t>
            </a:r>
            <a:r>
              <a:rPr sz="1636" dirty="0">
                <a:cs typeface="Times New Roman"/>
              </a:rPr>
              <a:t>a tierra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generador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carga:</a:t>
            </a:r>
            <a:endParaRPr sz="1636" dirty="0"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/>
          </p:nvPr>
        </p:nvGraphicFramePr>
        <p:xfrm>
          <a:off x="7775863" y="3930837"/>
          <a:ext cx="2363498" cy="9353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86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2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56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072">
                <a:tc>
                  <a:txBody>
                    <a:bodyPr/>
                    <a:lstStyle/>
                    <a:p>
                      <a:pPr marR="10477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865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ts val="139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7314" algn="r">
                        <a:lnSpc>
                          <a:spcPts val="139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b="1" spc="-7" baseline="-10416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ts val="139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39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8659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839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7923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=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1925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b="1" baseline="-10416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760"/>
                        </a:spcBef>
                        <a:tabLst>
                          <a:tab pos="613410" algn="l"/>
                        </a:tabLst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-	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b="1" spc="-7" baseline="-10416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79231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54">
                <a:tc>
                  <a:txBody>
                    <a:bodyPr/>
                    <a:lstStyle/>
                    <a:p>
                      <a:pPr marR="123825" algn="r">
                        <a:lnSpc>
                          <a:spcPts val="1315"/>
                        </a:lnSpc>
                        <a:spcBef>
                          <a:spcPts val="910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78798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82880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b="1" spc="-7" baseline="-10416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15"/>
                        </a:lnSpc>
                        <a:spcBef>
                          <a:spcPts val="910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78798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909" y="1276003"/>
            <a:ext cx="2961409" cy="24647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2694" y="2251285"/>
            <a:ext cx="2335851" cy="2323316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897215" y="3950755"/>
            <a:ext cx="0" cy="654627"/>
          </a:xfrm>
          <a:custGeom>
            <a:avLst/>
            <a:gdLst/>
            <a:ahLst/>
            <a:cxnLst/>
            <a:rect l="l" t="t" r="r" b="b"/>
            <a:pathLst>
              <a:path h="960120">
                <a:moveTo>
                  <a:pt x="0" y="0"/>
                </a:moveTo>
                <a:lnTo>
                  <a:pt x="0" y="9601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" name="object 10"/>
          <p:cNvSpPr/>
          <p:nvPr/>
        </p:nvSpPr>
        <p:spPr>
          <a:xfrm>
            <a:off x="10206469" y="3965992"/>
            <a:ext cx="15586" cy="670214"/>
          </a:xfrm>
          <a:custGeom>
            <a:avLst/>
            <a:gdLst/>
            <a:ahLst/>
            <a:cxnLst/>
            <a:rect l="l" t="t" r="r" b="b"/>
            <a:pathLst>
              <a:path w="22860" h="982979">
                <a:moveTo>
                  <a:pt x="22860" y="0"/>
                </a:moveTo>
                <a:lnTo>
                  <a:pt x="0" y="982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" name="Rectángulo 10"/>
          <p:cNvSpPr/>
          <p:nvPr/>
        </p:nvSpPr>
        <p:spPr>
          <a:xfrm>
            <a:off x="7187045" y="2522014"/>
            <a:ext cx="4554075" cy="59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6713"/>
            <a:r>
              <a:rPr lang="es-ES" sz="1636" b="1" dirty="0">
                <a:latin typeface="Times New Roman"/>
                <a:cs typeface="Times New Roman"/>
              </a:rPr>
              <a:t>Figura</a:t>
            </a:r>
            <a:r>
              <a:rPr lang="es-ES" sz="1636" b="1" spc="3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11.11:</a:t>
            </a:r>
            <a:r>
              <a:rPr lang="es-ES" sz="1636" b="1" spc="10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Conexión</a:t>
            </a:r>
            <a:r>
              <a:rPr lang="es-ES" sz="1636" b="1" spc="7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redes</a:t>
            </a:r>
            <a:r>
              <a:rPr lang="es-ES" sz="1636" b="1" spc="7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secuencia</a:t>
            </a:r>
            <a:r>
              <a:rPr lang="es-ES" sz="1636" b="1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positiva,</a:t>
            </a:r>
            <a:r>
              <a:rPr lang="es-ES" sz="1636" b="1" spc="3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negativa</a:t>
            </a:r>
            <a:r>
              <a:rPr lang="es-ES" sz="1636" b="1" spc="7" dirty="0">
                <a:latin typeface="Times New Roman"/>
                <a:cs typeface="Times New Roman"/>
              </a:rPr>
              <a:t> </a:t>
            </a:r>
            <a:r>
              <a:rPr lang="es-ES" sz="1636" b="1" dirty="0">
                <a:latin typeface="Times New Roman"/>
                <a:cs typeface="Times New Roman"/>
              </a:rPr>
              <a:t>y cero</a:t>
            </a:r>
            <a:r>
              <a:rPr lang="es-ES" sz="1636" b="1" spc="7" dirty="0">
                <a:latin typeface="Times New Roman"/>
                <a:cs typeface="Times New Roman"/>
              </a:rPr>
              <a:t> </a:t>
            </a:r>
            <a:r>
              <a:rPr lang="es-ES" sz="1636" b="1" spc="-3" dirty="0">
                <a:latin typeface="Times New Roman"/>
                <a:cs typeface="Times New Roman"/>
              </a:rPr>
              <a:t>generador.</a:t>
            </a:r>
            <a:endParaRPr lang="es-ES" sz="1636" b="1" dirty="0">
              <a:latin typeface="Times New Roman"/>
              <a:cs typeface="Times New Roman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6718553" y="4913200"/>
            <a:ext cx="4053357" cy="1616556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14"/>
              </a:spcBef>
            </a:pPr>
            <a:endParaRPr sz="784" dirty="0">
              <a:latin typeface="Times New Roman"/>
              <a:cs typeface="Times New Roman"/>
            </a:endParaRPr>
          </a:p>
          <a:p>
            <a:pPr marL="1810135"/>
            <a:r>
              <a:rPr sz="1636" b="1" dirty="0">
                <a:latin typeface="Times New Roman"/>
                <a:cs typeface="Times New Roman"/>
              </a:rPr>
              <a:t>I</a:t>
            </a:r>
            <a:r>
              <a:rPr sz="1636" b="1" baseline="-10416" dirty="0">
                <a:latin typeface="Times New Roman"/>
                <a:cs typeface="Times New Roman"/>
              </a:rPr>
              <a:t>a0</a:t>
            </a:r>
            <a:r>
              <a:rPr sz="1636" b="1" spc="97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sz="1636" b="1" spc="-7" dirty="0">
                <a:latin typeface="Times New Roman"/>
                <a:cs typeface="Times New Roman"/>
              </a:rPr>
              <a:t> I</a:t>
            </a:r>
            <a:r>
              <a:rPr sz="1636" b="1" spc="-10" baseline="-10416" dirty="0">
                <a:latin typeface="Times New Roman"/>
                <a:cs typeface="Times New Roman"/>
              </a:rPr>
              <a:t>a1</a:t>
            </a:r>
            <a:r>
              <a:rPr sz="1636" b="1" spc="97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sz="1636" b="1" spc="-3" dirty="0">
                <a:latin typeface="Times New Roman"/>
                <a:cs typeface="Times New Roman"/>
              </a:rPr>
              <a:t> I</a:t>
            </a:r>
            <a:r>
              <a:rPr sz="1636" b="1" spc="-5" baseline="-10416" dirty="0">
                <a:latin typeface="Times New Roman"/>
                <a:cs typeface="Times New Roman"/>
              </a:rPr>
              <a:t>a2</a:t>
            </a:r>
            <a:r>
              <a:rPr sz="1636" b="1" spc="97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sz="1636" b="1" spc="-7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1/3</a:t>
            </a:r>
            <a:r>
              <a:rPr sz="1636" b="1" spc="-14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I</a:t>
            </a:r>
            <a:r>
              <a:rPr sz="1636" b="1" baseline="-10416" dirty="0">
                <a:latin typeface="Times New Roman"/>
                <a:cs typeface="Times New Roman"/>
              </a:rPr>
              <a:t>a</a:t>
            </a:r>
            <a:endParaRPr sz="1636" baseline="-10416" dirty="0">
              <a:latin typeface="Times New Roman"/>
              <a:cs typeface="Times New Roman"/>
            </a:endParaRPr>
          </a:p>
          <a:p>
            <a:pPr marR="322975" algn="r">
              <a:spcBef>
                <a:spcPts val="559"/>
              </a:spcBef>
            </a:pPr>
            <a:r>
              <a:rPr sz="1636" b="1" dirty="0">
                <a:latin typeface="Times New Roman"/>
                <a:cs typeface="Times New Roman"/>
              </a:rPr>
              <a:t>E</a:t>
            </a:r>
            <a:r>
              <a:rPr sz="1636" b="1" baseline="-10416" dirty="0">
                <a:latin typeface="Times New Roman"/>
                <a:cs typeface="Times New Roman"/>
              </a:rPr>
              <a:t>a</a:t>
            </a:r>
            <a:endParaRPr sz="1636" baseline="-10416" dirty="0">
              <a:latin typeface="Times New Roman"/>
              <a:cs typeface="Times New Roman"/>
            </a:endParaRPr>
          </a:p>
          <a:p>
            <a:pPr marL="1810135">
              <a:spcBef>
                <a:spcPts val="95"/>
              </a:spcBef>
            </a:pPr>
            <a:r>
              <a:rPr sz="1636" b="1" dirty="0">
                <a:latin typeface="Times New Roman"/>
                <a:cs typeface="Times New Roman"/>
              </a:rPr>
              <a:t>I</a:t>
            </a:r>
            <a:r>
              <a:rPr sz="1636" b="1" baseline="-10416" dirty="0">
                <a:latin typeface="Times New Roman"/>
                <a:cs typeface="Times New Roman"/>
              </a:rPr>
              <a:t>a1</a:t>
            </a:r>
            <a:r>
              <a:rPr sz="1636" b="1" spc="9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lang="es-ES" sz="1636" b="1" dirty="0">
                <a:latin typeface="Times New Roman"/>
                <a:cs typeface="Times New Roman"/>
              </a:rPr>
              <a:t>        </a:t>
            </a:r>
            <a:r>
              <a:rPr sz="1636" b="1" spc="-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--------------------</a:t>
            </a:r>
            <a:endParaRPr sz="1636" dirty="0">
              <a:latin typeface="Times New Roman"/>
              <a:cs typeface="Times New Roman"/>
            </a:endParaRPr>
          </a:p>
          <a:p>
            <a:pPr marR="130749" algn="r">
              <a:spcBef>
                <a:spcPts val="99"/>
              </a:spcBef>
            </a:pP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0</a:t>
            </a:r>
            <a:r>
              <a:rPr sz="1636" b="1" spc="87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+</a:t>
            </a:r>
            <a:r>
              <a:rPr sz="1636" b="1" spc="-1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1</a:t>
            </a:r>
            <a:r>
              <a:rPr sz="1636" b="1" spc="9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+</a:t>
            </a:r>
            <a:r>
              <a:rPr sz="1636" b="1" spc="-1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2</a:t>
            </a:r>
            <a:endParaRPr sz="1636" baseline="-10416" dirty="0">
              <a:latin typeface="Times New Roman"/>
              <a:cs typeface="Times New Roman"/>
            </a:endParaRPr>
          </a:p>
          <a:p>
            <a:pPr>
              <a:spcBef>
                <a:spcPts val="34"/>
              </a:spcBef>
            </a:pPr>
            <a:endParaRPr sz="1636" dirty="0">
              <a:latin typeface="Times New Roman"/>
              <a:cs typeface="Times New Roman"/>
            </a:endParaRPr>
          </a:p>
          <a:p>
            <a:pPr marL="337696">
              <a:tabLst>
                <a:tab pos="589235" algn="l"/>
              </a:tabLst>
            </a:pPr>
            <a:r>
              <a:rPr sz="818" spc="-3" dirty="0">
                <a:latin typeface="Times New Roman"/>
                <a:cs typeface="Times New Roman"/>
              </a:rPr>
              <a:t>:</a:t>
            </a:r>
            <a:endParaRPr sz="818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38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2727" y="363438"/>
            <a:ext cx="4732109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337696">
              <a:tabLst>
                <a:tab pos="589235" algn="l"/>
              </a:tabLst>
            </a:pPr>
            <a:r>
              <a:rPr sz="1636" b="1" spc="-7" dirty="0">
                <a:cs typeface="Times New Roman"/>
              </a:rPr>
              <a:t>II.	</a:t>
            </a:r>
            <a:r>
              <a:rPr sz="1636" b="1" spc="-3" dirty="0">
                <a:cs typeface="Times New Roman"/>
              </a:rPr>
              <a:t>Fall</a:t>
            </a:r>
            <a:r>
              <a:rPr lang="es-ES" sz="1636" b="1" spc="-3" dirty="0">
                <a:cs typeface="Times New Roman"/>
              </a:rPr>
              <a:t>a</a:t>
            </a:r>
            <a:r>
              <a:rPr sz="1636" b="1" dirty="0">
                <a:cs typeface="Times New Roman"/>
              </a:rPr>
              <a:t> de</a:t>
            </a:r>
            <a:r>
              <a:rPr sz="1636" b="1" spc="-3" dirty="0">
                <a:cs typeface="Times New Roman"/>
              </a:rPr>
              <a:t> línea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a </a:t>
            </a:r>
            <a:r>
              <a:rPr sz="1636" b="1" spc="-3" dirty="0">
                <a:cs typeface="Times New Roman"/>
              </a:rPr>
              <a:t>línea en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un </a:t>
            </a:r>
            <a:r>
              <a:rPr sz="1636" b="1" spc="-3" dirty="0">
                <a:cs typeface="Times New Roman"/>
              </a:rPr>
              <a:t>generador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carga:</a:t>
            </a:r>
            <a:endParaRPr sz="1636" b="1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62230" y="705382"/>
            <a:ext cx="5782541" cy="517187"/>
          </a:xfrm>
          <a:prstGeom prst="rect">
            <a:avLst/>
          </a:prstGeom>
        </p:spPr>
        <p:txBody>
          <a:bodyPr vert="horz" wrap="square" lIns="0" tIns="16885" rIns="0" bIns="0" rtlCol="0">
            <a:spAutoFit/>
          </a:bodyPr>
          <a:lstStyle/>
          <a:p>
            <a:pPr marL="845971" marR="3464" indent="-837745">
              <a:lnSpc>
                <a:spcPts val="941"/>
              </a:lnSpc>
              <a:spcBef>
                <a:spcPts val="133"/>
              </a:spcBef>
            </a:pPr>
            <a:r>
              <a:rPr sz="1636" b="1" spc="-3" dirty="0">
                <a:latin typeface="Times New Roman"/>
                <a:cs typeface="Times New Roman"/>
              </a:rPr>
              <a:t>CIRCUITO</a:t>
            </a:r>
            <a:r>
              <a:rPr sz="1636" b="1" spc="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EQUIVALENTE</a:t>
            </a: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SECUENCIA</a:t>
            </a: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POSITIVA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Y</a:t>
            </a:r>
            <a:endParaRPr lang="es-ES" sz="1636" b="1" spc="-3" dirty="0">
              <a:latin typeface="Times New Roman"/>
              <a:cs typeface="Times New Roman"/>
            </a:endParaRPr>
          </a:p>
          <a:p>
            <a:pPr marL="845971" marR="3464" indent="-837745">
              <a:lnSpc>
                <a:spcPts val="941"/>
              </a:lnSpc>
              <a:spcBef>
                <a:spcPts val="133"/>
              </a:spcBef>
            </a:pPr>
            <a:endParaRPr lang="es-ES" sz="1636" b="1" spc="-3" dirty="0">
              <a:latin typeface="Times New Roman"/>
              <a:cs typeface="Times New Roman"/>
            </a:endParaRPr>
          </a:p>
          <a:p>
            <a:pPr marL="845971" marR="3464" indent="-837745">
              <a:lnSpc>
                <a:spcPts val="941"/>
              </a:lnSpc>
              <a:spcBef>
                <a:spcPts val="133"/>
              </a:spcBef>
            </a:pPr>
            <a:endParaRPr lang="es-ES" sz="1636" b="1" spc="-3" dirty="0">
              <a:latin typeface="Times New Roman"/>
              <a:cs typeface="Times New Roman"/>
            </a:endParaRPr>
          </a:p>
          <a:p>
            <a:pPr marL="845971" marR="3464" indent="-837745">
              <a:lnSpc>
                <a:spcPts val="941"/>
              </a:lnSpc>
              <a:spcBef>
                <a:spcPts val="133"/>
              </a:spcBef>
            </a:pPr>
            <a:r>
              <a:rPr sz="1636" b="1" spc="10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NEGATIVA </a:t>
            </a:r>
            <a:r>
              <a:rPr sz="1636" b="1" spc="-19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CORTOCIRCUITO DOS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FASES</a:t>
            </a:r>
            <a:endParaRPr sz="1636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79227" y="3725428"/>
            <a:ext cx="3280497" cy="874802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14" dirty="0">
              <a:latin typeface="Times New Roman"/>
              <a:cs typeface="Times New Roman"/>
            </a:endParaRPr>
          </a:p>
          <a:p>
            <a:pPr>
              <a:spcBef>
                <a:spcPts val="14"/>
              </a:spcBef>
            </a:pPr>
            <a:endParaRPr sz="68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7" dirty="0">
              <a:latin typeface="Times New Roman"/>
              <a:cs typeface="Times New Roman"/>
            </a:endParaRPr>
          </a:p>
          <a:p>
            <a:pPr marL="8659"/>
            <a:r>
              <a:rPr sz="1636" spc="-3" dirty="0">
                <a:cs typeface="Times New Roman"/>
              </a:rPr>
              <a:t>Ecuaciones</a:t>
            </a:r>
            <a:r>
              <a:rPr sz="1636" dirty="0">
                <a:cs typeface="Times New Roman"/>
              </a:rPr>
              <a:t> 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</a:t>
            </a:r>
            <a:r>
              <a:rPr lang="es-ES" sz="1636" spc="-3" dirty="0">
                <a:cs typeface="Times New Roman"/>
              </a:rPr>
              <a:t>a</a:t>
            </a:r>
            <a:r>
              <a:rPr sz="1636" dirty="0">
                <a:cs typeface="Times New Roman"/>
              </a:rPr>
              <a:t> 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línea</a:t>
            </a:r>
            <a:r>
              <a:rPr sz="1636" dirty="0">
                <a:cs typeface="Times New Roman"/>
              </a:rPr>
              <a:t> a</a:t>
            </a:r>
            <a:r>
              <a:rPr sz="1636" spc="-3" dirty="0">
                <a:cs typeface="Times New Roman"/>
              </a:rPr>
              <a:t> línea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generador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carga:</a:t>
            </a:r>
            <a:endParaRPr sz="1636" dirty="0"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/>
          </p:nvPr>
        </p:nvGraphicFramePr>
        <p:xfrm>
          <a:off x="7841674" y="4933063"/>
          <a:ext cx="2418051" cy="1008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58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1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8507"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12123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ts val="142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7314" algn="r">
                        <a:lnSpc>
                          <a:spcPts val="1425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b="1" spc="-7" baseline="-10416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ts val="142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2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12123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129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=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139065" algn="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b="1" baseline="-10416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25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636270" algn="l"/>
                        </a:tabLst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0181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160020" algn="r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b="1" spc="-7" baseline="-10416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2598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3746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98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129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060">
                <a:tc>
                  <a:txBody>
                    <a:bodyPr/>
                    <a:lstStyle/>
                    <a:p>
                      <a:pPr marR="100965" algn="r">
                        <a:lnSpc>
                          <a:spcPts val="1275"/>
                        </a:lnSpc>
                        <a:spcBef>
                          <a:spcPts val="1005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8702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360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82880" algn="r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3602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3602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430"/>
                        </a:lnSpc>
                        <a:spcBef>
                          <a:spcPts val="85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b="1" spc="-7" baseline="-10416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73602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1275"/>
                        </a:lnSpc>
                        <a:spcBef>
                          <a:spcPts val="1005"/>
                        </a:spcBef>
                      </a:pPr>
                      <a:r>
                        <a:rPr sz="12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5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02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0318" y="1091046"/>
            <a:ext cx="3117273" cy="25977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9455" y="1368475"/>
            <a:ext cx="4468091" cy="174879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937050" y="4942759"/>
            <a:ext cx="0" cy="758536"/>
          </a:xfrm>
          <a:custGeom>
            <a:avLst/>
            <a:gdLst/>
            <a:ahLst/>
            <a:cxnLst/>
            <a:rect l="l" t="t" r="r" b="b"/>
            <a:pathLst>
              <a:path h="1112520">
                <a:moveTo>
                  <a:pt x="0" y="0"/>
                </a:moveTo>
                <a:lnTo>
                  <a:pt x="0" y="111248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" name="Rectángulo 9"/>
          <p:cNvSpPr/>
          <p:nvPr/>
        </p:nvSpPr>
        <p:spPr>
          <a:xfrm>
            <a:off x="6269973" y="3473611"/>
            <a:ext cx="5203348" cy="2811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2784"/>
            <a:r>
              <a:rPr lang="es-ES" sz="1227" dirty="0">
                <a:latin typeface="Times New Roman"/>
                <a:cs typeface="Times New Roman"/>
              </a:rPr>
              <a:t>Figura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11.12:</a:t>
            </a:r>
            <a:r>
              <a:rPr lang="es-ES" sz="1227" spc="10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Conexión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redes</a:t>
            </a:r>
            <a:r>
              <a:rPr lang="es-ES" sz="1227" spc="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secuencia positiva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y negativa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generador.</a:t>
            </a:r>
            <a:endParaRPr lang="es-ES" sz="1227" dirty="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965864" y="4784960"/>
            <a:ext cx="3169227" cy="116624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841307" marR="330336" indent="-31172">
              <a:lnSpc>
                <a:spcPts val="2066"/>
              </a:lnSpc>
              <a:spcBef>
                <a:spcPts val="187"/>
              </a:spcBef>
            </a:pPr>
            <a:r>
              <a:rPr sz="1636" b="1" baseline="6944" dirty="0">
                <a:latin typeface="Times New Roman"/>
                <a:cs typeface="Times New Roman"/>
              </a:rPr>
              <a:t>V</a:t>
            </a:r>
            <a:r>
              <a:rPr sz="1636" b="1" dirty="0">
                <a:latin typeface="Times New Roman"/>
                <a:cs typeface="Times New Roman"/>
              </a:rPr>
              <a:t>a1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b="1" baseline="6944" dirty="0">
                <a:latin typeface="Times New Roman"/>
                <a:cs typeface="Times New Roman"/>
              </a:rPr>
              <a:t>= </a:t>
            </a:r>
            <a:r>
              <a:rPr sz="1636" b="1" spc="-5" baseline="6944" dirty="0">
                <a:latin typeface="Times New Roman"/>
                <a:cs typeface="Times New Roman"/>
              </a:rPr>
              <a:t>V</a:t>
            </a:r>
            <a:r>
              <a:rPr sz="1636" b="1" spc="-3" dirty="0">
                <a:latin typeface="Times New Roman"/>
                <a:cs typeface="Times New Roman"/>
              </a:rPr>
              <a:t>a2 </a:t>
            </a:r>
            <a:r>
              <a:rPr sz="1636" b="1" spc="-12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I</a:t>
            </a:r>
            <a:r>
              <a:rPr sz="1636" b="1" baseline="-10416" dirty="0">
                <a:latin typeface="Times New Roman"/>
                <a:cs typeface="Times New Roman"/>
              </a:rPr>
              <a:t>a2</a:t>
            </a:r>
            <a:r>
              <a:rPr sz="1636" b="1" spc="76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sz="1636" b="1" spc="-17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-</a:t>
            </a:r>
            <a:r>
              <a:rPr sz="1636" b="1" spc="-1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I</a:t>
            </a:r>
            <a:r>
              <a:rPr sz="1636" b="1" spc="-5" baseline="-10416" dirty="0">
                <a:latin typeface="Times New Roman"/>
                <a:cs typeface="Times New Roman"/>
              </a:rPr>
              <a:t>a1</a:t>
            </a:r>
            <a:endParaRPr sz="1636" baseline="-10416" dirty="0">
              <a:latin typeface="Times New Roman"/>
              <a:cs typeface="Times New Roman"/>
            </a:endParaRPr>
          </a:p>
          <a:p>
            <a:pPr marR="260199" algn="r">
              <a:lnSpc>
                <a:spcPts val="828"/>
              </a:lnSpc>
            </a:pPr>
            <a:r>
              <a:rPr sz="1636" b="1" dirty="0">
                <a:latin typeface="Times New Roman"/>
                <a:cs typeface="Times New Roman"/>
              </a:rPr>
              <a:t>E</a:t>
            </a:r>
            <a:r>
              <a:rPr sz="1636" b="1" baseline="-10416" dirty="0">
                <a:latin typeface="Times New Roman"/>
                <a:cs typeface="Times New Roman"/>
              </a:rPr>
              <a:t>a</a:t>
            </a:r>
            <a:endParaRPr sz="1636" baseline="-10416" dirty="0">
              <a:latin typeface="Times New Roman"/>
              <a:cs typeface="Times New Roman"/>
            </a:endParaRPr>
          </a:p>
          <a:p>
            <a:pPr marL="1830916">
              <a:spcBef>
                <a:spcPts val="99"/>
              </a:spcBef>
            </a:pPr>
            <a:r>
              <a:rPr sz="1636" b="1" dirty="0">
                <a:latin typeface="Times New Roman"/>
                <a:cs typeface="Times New Roman"/>
              </a:rPr>
              <a:t>I</a:t>
            </a:r>
            <a:r>
              <a:rPr sz="1636" b="1" baseline="-10416" dirty="0">
                <a:latin typeface="Times New Roman"/>
                <a:cs typeface="Times New Roman"/>
              </a:rPr>
              <a:t>a1</a:t>
            </a:r>
            <a:r>
              <a:rPr sz="1636" b="1" spc="8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sz="1636" b="1" spc="-1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--------------</a:t>
            </a:r>
            <a:r>
              <a:rPr lang="es-ES" sz="1636" b="1" spc="-3" dirty="0">
                <a:latin typeface="Times New Roman"/>
                <a:cs typeface="Times New Roman"/>
              </a:rPr>
              <a:t>         </a:t>
            </a:r>
            <a:r>
              <a:rPr sz="1636" b="1" spc="-3" dirty="0">
                <a:latin typeface="Times New Roman"/>
                <a:cs typeface="Times New Roman"/>
              </a:rPr>
              <a:t>(Z</a:t>
            </a:r>
            <a:r>
              <a:rPr sz="1636" b="1" spc="-5" baseline="-10416" dirty="0">
                <a:latin typeface="Times New Roman"/>
                <a:cs typeface="Times New Roman"/>
              </a:rPr>
              <a:t>1</a:t>
            </a:r>
            <a:r>
              <a:rPr sz="1636" b="1" spc="76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+</a:t>
            </a:r>
            <a:r>
              <a:rPr sz="1636" b="1" spc="-1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2</a:t>
            </a:r>
            <a:r>
              <a:rPr sz="1636" b="1" spc="-3" dirty="0">
                <a:latin typeface="Times New Roman"/>
                <a:cs typeface="Times New Roman"/>
              </a:rPr>
              <a:t>)</a:t>
            </a:r>
            <a:endParaRPr sz="1636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74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200559" y="1516899"/>
            <a:ext cx="145473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818" dirty="0">
                <a:latin typeface="Times New Roman"/>
                <a:cs typeface="Times New Roman"/>
              </a:rPr>
              <a:t>I</a:t>
            </a:r>
            <a:r>
              <a:rPr sz="818" spc="-7" dirty="0">
                <a:latin typeface="Times New Roman"/>
                <a:cs typeface="Times New Roman"/>
              </a:rPr>
              <a:t>I</a:t>
            </a:r>
            <a:r>
              <a:rPr sz="818" spc="-14" dirty="0">
                <a:latin typeface="Times New Roman"/>
                <a:cs typeface="Times New Roman"/>
              </a:rPr>
              <a:t>I</a:t>
            </a:r>
            <a:r>
              <a:rPr sz="818" dirty="0">
                <a:latin typeface="Times New Roman"/>
                <a:cs typeface="Times New Roman"/>
              </a:rPr>
              <a:t>.</a:t>
            </a:r>
            <a:endParaRPr sz="818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773" y="623454"/>
            <a:ext cx="3705259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1636" spc="-3" dirty="0">
                <a:cs typeface="Times New Roman"/>
              </a:rPr>
              <a:t>Fall</a:t>
            </a:r>
            <a:r>
              <a:rPr lang="es-ES" sz="1636" spc="-3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doble línea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tierra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un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generador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carga:</a:t>
            </a:r>
            <a:endParaRPr sz="1636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5409" y="576846"/>
            <a:ext cx="6546273" cy="56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037331" marR="3464" indent="-1029106">
              <a:lnSpc>
                <a:spcPct val="110000"/>
              </a:lnSpc>
              <a:spcBef>
                <a:spcPts val="68"/>
              </a:spcBef>
            </a:pPr>
            <a:r>
              <a:rPr sz="1636" b="1" spc="-3" dirty="0">
                <a:cs typeface="Times New Roman"/>
              </a:rPr>
              <a:t>CIRCUITO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EQUIVALENTE</a:t>
            </a:r>
            <a:r>
              <a:rPr sz="1636" b="1" spc="1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SECUENCIA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POSITIVA,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NEGATIVA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Y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CERO </a:t>
            </a:r>
            <a:r>
              <a:rPr sz="1636" b="1" spc="-19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FALLA DOS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FASES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</a:t>
            </a:r>
            <a:endParaRPr sz="1636" dirty="0"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08210" y="2607397"/>
            <a:ext cx="3558114" cy="76395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24"/>
              </a:spcBef>
            </a:pPr>
            <a:endParaRPr sz="1636" b="1" dirty="0">
              <a:cs typeface="Times New Roman"/>
            </a:endParaRPr>
          </a:p>
          <a:p>
            <a:pPr marL="8659">
              <a:spcBef>
                <a:spcPts val="3"/>
              </a:spcBef>
            </a:pPr>
            <a:r>
              <a:rPr sz="1636" b="1" dirty="0">
                <a:cs typeface="Times New Roman"/>
              </a:rPr>
              <a:t>Figura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11.13: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Conexión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redes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secuencia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positiva,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negativa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 cero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generador</a:t>
            </a:r>
            <a:endParaRPr sz="1636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8591" y="1651551"/>
            <a:ext cx="2800091" cy="24418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6969" y="1107683"/>
            <a:ext cx="5290964" cy="1559033"/>
          </a:xfrm>
          <a:prstGeom prst="rect">
            <a:avLst/>
          </a:prstGeom>
        </p:spPr>
      </p:pic>
      <p:sp>
        <p:nvSpPr>
          <p:cNvPr id="10" name="object 2"/>
          <p:cNvSpPr txBox="1"/>
          <p:nvPr/>
        </p:nvSpPr>
        <p:spPr>
          <a:xfrm>
            <a:off x="2995387" y="4226878"/>
            <a:ext cx="3684369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0199"/>
            <a:r>
              <a:rPr sz="1636" spc="-3" dirty="0" err="1">
                <a:cs typeface="Times New Roman"/>
              </a:rPr>
              <a:t>Ecuaciones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fallo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doble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línea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tierra 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generador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carga:</a:t>
            </a:r>
            <a:endParaRPr sz="1636" dirty="0">
              <a:cs typeface="Times New Roman"/>
            </a:endParaRPr>
          </a:p>
        </p:txBody>
      </p:sp>
      <p:graphicFrame>
        <p:nvGraphicFramePr>
          <p:cNvPr id="11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776065"/>
              </p:ext>
            </p:extLst>
          </p:nvPr>
        </p:nvGraphicFramePr>
        <p:xfrm>
          <a:off x="3648682" y="4739093"/>
          <a:ext cx="2862955" cy="1723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2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02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36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5307"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7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6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100" b="1" spc="-7" baseline="-10416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 baseline="-10416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6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6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6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a0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7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02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1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98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=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b="1" baseline="-10416" dirty="0">
                          <a:latin typeface="Times New Roman"/>
                          <a:cs typeface="Times New Roman"/>
                        </a:rPr>
                        <a:t>a</a:t>
                      </a:r>
                      <a:endParaRPr sz="1100" baseline="-10416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750"/>
                        </a:spcBef>
                        <a:tabLst>
                          <a:tab pos="666750" algn="l"/>
                        </a:tabLst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-	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100" b="1" spc="-7" baseline="-10416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 baseline="-10416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/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4943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1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a1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98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54">
                <a:tc>
                  <a:txBody>
                    <a:bodyPr/>
                    <a:lstStyle/>
                    <a:p>
                      <a:pPr marL="660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b="1" baseline="6944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23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1100" b="1" spc="-7" baseline="-10416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 baseline="-10416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5809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b="1" baseline="6944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a2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923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4"/>
          <p:cNvSpPr txBox="1"/>
          <p:nvPr/>
        </p:nvSpPr>
        <p:spPr>
          <a:xfrm>
            <a:off x="6823697" y="2666716"/>
            <a:ext cx="5157512" cy="4025741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479701" algn="ctr">
              <a:spcBef>
                <a:spcPts val="68"/>
              </a:spcBef>
            </a:pPr>
            <a:r>
              <a:rPr sz="1636" b="1" baseline="6944" dirty="0">
                <a:latin typeface="Times New Roman"/>
                <a:cs typeface="Times New Roman"/>
              </a:rPr>
              <a:t>V</a:t>
            </a:r>
            <a:r>
              <a:rPr sz="1636" b="1" dirty="0">
                <a:latin typeface="Times New Roman"/>
                <a:cs typeface="Times New Roman"/>
              </a:rPr>
              <a:t>a1</a:t>
            </a:r>
            <a:r>
              <a:rPr sz="1636" b="1" spc="61" dirty="0">
                <a:latin typeface="Times New Roman"/>
                <a:cs typeface="Times New Roman"/>
              </a:rPr>
              <a:t> </a:t>
            </a:r>
            <a:r>
              <a:rPr sz="1636" b="1" baseline="6944" dirty="0">
                <a:latin typeface="Times New Roman"/>
                <a:cs typeface="Times New Roman"/>
              </a:rPr>
              <a:t>=</a:t>
            </a:r>
            <a:r>
              <a:rPr sz="1636" b="1" spc="-15" baseline="6944" dirty="0">
                <a:latin typeface="Times New Roman"/>
                <a:cs typeface="Times New Roman"/>
              </a:rPr>
              <a:t> </a:t>
            </a:r>
            <a:r>
              <a:rPr sz="1636" b="1" spc="-5" baseline="6944" dirty="0">
                <a:latin typeface="Times New Roman"/>
                <a:cs typeface="Times New Roman"/>
              </a:rPr>
              <a:t>V</a:t>
            </a:r>
            <a:r>
              <a:rPr sz="1636" b="1" spc="-3" dirty="0">
                <a:latin typeface="Times New Roman"/>
                <a:cs typeface="Times New Roman"/>
              </a:rPr>
              <a:t>a2</a:t>
            </a:r>
            <a:r>
              <a:rPr sz="1636" b="1" spc="61" dirty="0">
                <a:latin typeface="Times New Roman"/>
                <a:cs typeface="Times New Roman"/>
              </a:rPr>
              <a:t> </a:t>
            </a:r>
            <a:r>
              <a:rPr sz="1636" b="1" baseline="6944" dirty="0">
                <a:latin typeface="Times New Roman"/>
                <a:cs typeface="Times New Roman"/>
              </a:rPr>
              <a:t>=</a:t>
            </a:r>
            <a:r>
              <a:rPr sz="1636" b="1" spc="-30" baseline="6944" dirty="0">
                <a:latin typeface="Times New Roman"/>
                <a:cs typeface="Times New Roman"/>
              </a:rPr>
              <a:t> </a:t>
            </a:r>
            <a:r>
              <a:rPr sz="1636" b="1" baseline="6944" dirty="0">
                <a:latin typeface="Times New Roman"/>
                <a:cs typeface="Times New Roman"/>
              </a:rPr>
              <a:t>V</a:t>
            </a:r>
            <a:r>
              <a:rPr sz="1636" b="1" dirty="0">
                <a:latin typeface="Times New Roman"/>
                <a:cs typeface="Times New Roman"/>
              </a:rPr>
              <a:t>a0</a:t>
            </a:r>
            <a:endParaRPr sz="1636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636" dirty="0">
              <a:latin typeface="Times New Roman"/>
              <a:cs typeface="Times New Roman"/>
            </a:endParaRPr>
          </a:p>
          <a:p>
            <a:pPr marL="498750" algn="ctr"/>
            <a:r>
              <a:rPr sz="1636" b="1" dirty="0">
                <a:latin typeface="Times New Roman"/>
                <a:cs typeface="Times New Roman"/>
              </a:rPr>
              <a:t>E</a:t>
            </a:r>
            <a:r>
              <a:rPr sz="1636" b="1" baseline="-10416" dirty="0">
                <a:latin typeface="Times New Roman"/>
                <a:cs typeface="Times New Roman"/>
              </a:rPr>
              <a:t>a</a:t>
            </a:r>
            <a:endParaRPr sz="1636" baseline="-10416" dirty="0">
              <a:latin typeface="Times New Roman"/>
              <a:cs typeface="Times New Roman"/>
            </a:endParaRPr>
          </a:p>
          <a:p>
            <a:pPr marL="1375027" marR="744229" indent="-295700">
              <a:lnSpc>
                <a:spcPct val="110000"/>
              </a:lnSpc>
            </a:pPr>
            <a:r>
              <a:rPr sz="1636" b="1" dirty="0">
                <a:latin typeface="Times New Roman"/>
                <a:cs typeface="Times New Roman"/>
              </a:rPr>
              <a:t>I</a:t>
            </a:r>
            <a:r>
              <a:rPr sz="1636" b="1" baseline="-10416" dirty="0">
                <a:latin typeface="Times New Roman"/>
                <a:cs typeface="Times New Roman"/>
              </a:rPr>
              <a:t>a1</a:t>
            </a:r>
            <a:r>
              <a:rPr sz="1636" b="1" spc="10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 </a:t>
            </a:r>
            <a:r>
              <a:rPr sz="1636" b="1" spc="-3" dirty="0">
                <a:latin typeface="Times New Roman"/>
                <a:cs typeface="Times New Roman"/>
              </a:rPr>
              <a:t>-------------------------------------- </a:t>
            </a:r>
            <a:r>
              <a:rPr sz="1636" b="1" spc="-194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1</a:t>
            </a:r>
            <a:r>
              <a:rPr sz="1636" b="1" spc="97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+</a:t>
            </a:r>
            <a:r>
              <a:rPr sz="1636" b="1" spc="-3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[</a:t>
            </a:r>
            <a:r>
              <a:rPr sz="1636" b="1" spc="-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2</a:t>
            </a:r>
            <a:r>
              <a:rPr sz="1636" b="1" spc="10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.</a:t>
            </a:r>
            <a:r>
              <a:rPr sz="1636" b="1" spc="-3" dirty="0">
                <a:latin typeface="Times New Roman"/>
                <a:cs typeface="Times New Roman"/>
              </a:rPr>
              <a:t> Z</a:t>
            </a:r>
            <a:r>
              <a:rPr sz="1636" b="1" spc="-5" baseline="-10416" dirty="0">
                <a:latin typeface="Times New Roman"/>
                <a:cs typeface="Times New Roman"/>
              </a:rPr>
              <a:t>0</a:t>
            </a:r>
            <a:r>
              <a:rPr sz="1636" b="1" spc="10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/</a:t>
            </a:r>
            <a:r>
              <a:rPr sz="1636" b="1" spc="-3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(</a:t>
            </a:r>
            <a:r>
              <a:rPr sz="1636" b="1" spc="-7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2</a:t>
            </a:r>
            <a:r>
              <a:rPr sz="1636" b="1" spc="10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+</a:t>
            </a:r>
            <a:r>
              <a:rPr sz="1636" b="1" spc="-3" dirty="0">
                <a:latin typeface="Times New Roman"/>
                <a:cs typeface="Times New Roman"/>
              </a:rPr>
              <a:t> Z</a:t>
            </a:r>
            <a:r>
              <a:rPr sz="1636" b="1" spc="-5" baseline="-10416" dirty="0">
                <a:latin typeface="Times New Roman"/>
                <a:cs typeface="Times New Roman"/>
              </a:rPr>
              <a:t>0</a:t>
            </a:r>
            <a:r>
              <a:rPr sz="1636" b="1" spc="11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)</a:t>
            </a:r>
            <a:r>
              <a:rPr sz="1636" b="1" spc="-3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]</a:t>
            </a:r>
            <a:endParaRPr sz="1636" dirty="0">
              <a:latin typeface="Times New Roman"/>
              <a:cs typeface="Times New Roman"/>
            </a:endParaRPr>
          </a:p>
          <a:p>
            <a:pPr>
              <a:spcBef>
                <a:spcPts val="17"/>
              </a:spcBef>
            </a:pPr>
            <a:endParaRPr sz="1636" dirty="0">
              <a:latin typeface="Times New Roman"/>
              <a:cs typeface="Times New Roman"/>
            </a:endParaRPr>
          </a:p>
          <a:p>
            <a:pPr marL="34635">
              <a:spcBef>
                <a:spcPts val="3"/>
              </a:spcBef>
            </a:pPr>
            <a:r>
              <a:rPr sz="1636" spc="-3" dirty="0">
                <a:latin typeface="Times New Roman"/>
                <a:cs typeface="Times New Roman"/>
              </a:rPr>
              <a:t>Donde:</a:t>
            </a:r>
            <a:endParaRPr sz="1636" dirty="0">
              <a:latin typeface="Times New Roman"/>
              <a:cs typeface="Times New Roman"/>
            </a:endParaRPr>
          </a:p>
          <a:p>
            <a:pPr marL="34635" marR="1075430" algn="just">
              <a:lnSpc>
                <a:spcPct val="110000"/>
              </a:lnSpc>
              <a:spcBef>
                <a:spcPts val="358"/>
              </a:spcBef>
            </a:pPr>
            <a:r>
              <a:rPr sz="1636" b="1" dirty="0">
                <a:latin typeface="Times New Roman"/>
                <a:cs typeface="Times New Roman"/>
              </a:rPr>
              <a:t>V</a:t>
            </a:r>
            <a:r>
              <a:rPr sz="1636" b="1" baseline="-10416" dirty="0">
                <a:latin typeface="Times New Roman"/>
                <a:cs typeface="Times New Roman"/>
              </a:rPr>
              <a:t>a1 </a:t>
            </a:r>
            <a:r>
              <a:rPr sz="1636" b="1" dirty="0">
                <a:latin typeface="Times New Roman"/>
                <a:cs typeface="Times New Roman"/>
              </a:rPr>
              <a:t>= </a:t>
            </a:r>
            <a:r>
              <a:rPr sz="1636" spc="-3" dirty="0">
                <a:latin typeface="Times New Roman"/>
                <a:cs typeface="Times New Roman"/>
              </a:rPr>
              <a:t>Caída </a:t>
            </a:r>
            <a:r>
              <a:rPr sz="1636" dirty="0">
                <a:latin typeface="Times New Roman"/>
                <a:cs typeface="Times New Roman"/>
              </a:rPr>
              <a:t>de tensión </a:t>
            </a:r>
            <a:r>
              <a:rPr sz="1636" spc="-7" dirty="0">
                <a:latin typeface="Times New Roman"/>
                <a:cs typeface="Times New Roman"/>
              </a:rPr>
              <a:t>de </a:t>
            </a:r>
            <a:r>
              <a:rPr sz="1636" spc="-3" dirty="0">
                <a:latin typeface="Times New Roman"/>
                <a:cs typeface="Times New Roman"/>
              </a:rPr>
              <a:t>secuencia </a:t>
            </a:r>
            <a:r>
              <a:rPr sz="1636" dirty="0">
                <a:latin typeface="Times New Roman"/>
                <a:cs typeface="Times New Roman"/>
              </a:rPr>
              <a:t>positiva, Fase </a:t>
            </a:r>
            <a:r>
              <a:rPr sz="1636" spc="-3" dirty="0">
                <a:latin typeface="Times New Roman"/>
                <a:cs typeface="Times New Roman"/>
              </a:rPr>
              <a:t>A. </a:t>
            </a:r>
            <a:r>
              <a:rPr sz="163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V</a:t>
            </a:r>
            <a:r>
              <a:rPr sz="1636" b="1" baseline="-10416" dirty="0">
                <a:latin typeface="Times New Roman"/>
                <a:cs typeface="Times New Roman"/>
              </a:rPr>
              <a:t>a2 </a:t>
            </a:r>
            <a:r>
              <a:rPr sz="1636" b="1" dirty="0">
                <a:latin typeface="Times New Roman"/>
                <a:cs typeface="Times New Roman"/>
              </a:rPr>
              <a:t>= </a:t>
            </a:r>
            <a:r>
              <a:rPr sz="1636" spc="-3" dirty="0">
                <a:latin typeface="Times New Roman"/>
                <a:cs typeface="Times New Roman"/>
              </a:rPr>
              <a:t>Caída </a:t>
            </a:r>
            <a:r>
              <a:rPr sz="1636" dirty="0">
                <a:latin typeface="Times New Roman"/>
                <a:cs typeface="Times New Roman"/>
              </a:rPr>
              <a:t>de tensión </a:t>
            </a:r>
            <a:r>
              <a:rPr sz="1636" spc="-7" dirty="0">
                <a:latin typeface="Times New Roman"/>
                <a:cs typeface="Times New Roman"/>
              </a:rPr>
              <a:t>de </a:t>
            </a:r>
            <a:r>
              <a:rPr sz="1636" spc="-3" dirty="0">
                <a:latin typeface="Times New Roman"/>
                <a:cs typeface="Times New Roman"/>
              </a:rPr>
              <a:t>secuencia negativa, </a:t>
            </a:r>
            <a:r>
              <a:rPr sz="1636" dirty="0">
                <a:latin typeface="Times New Roman"/>
                <a:cs typeface="Times New Roman"/>
              </a:rPr>
              <a:t>Fase </a:t>
            </a:r>
            <a:r>
              <a:rPr sz="1636" spc="-3" dirty="0">
                <a:latin typeface="Times New Roman"/>
                <a:cs typeface="Times New Roman"/>
              </a:rPr>
              <a:t>A. </a:t>
            </a:r>
            <a:r>
              <a:rPr sz="1636" spc="-194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V</a:t>
            </a:r>
            <a:r>
              <a:rPr sz="1636" b="1" baseline="-10416" dirty="0">
                <a:latin typeface="Times New Roman"/>
                <a:cs typeface="Times New Roman"/>
              </a:rPr>
              <a:t>a0</a:t>
            </a:r>
            <a:r>
              <a:rPr sz="1636" b="1" spc="10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 </a:t>
            </a:r>
            <a:r>
              <a:rPr sz="1636" spc="-3" dirty="0">
                <a:latin typeface="Times New Roman"/>
                <a:cs typeface="Times New Roman"/>
              </a:rPr>
              <a:t>Caída</a:t>
            </a:r>
            <a:r>
              <a:rPr sz="1636" dirty="0">
                <a:latin typeface="Times New Roman"/>
                <a:cs typeface="Times New Roman"/>
              </a:rPr>
              <a:t> de</a:t>
            </a:r>
            <a:r>
              <a:rPr sz="1636" spc="-7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tensión </a:t>
            </a:r>
            <a:r>
              <a:rPr sz="1636" spc="-7" dirty="0">
                <a:latin typeface="Times New Roman"/>
                <a:cs typeface="Times New Roman"/>
              </a:rPr>
              <a:t>de</a:t>
            </a:r>
            <a:r>
              <a:rPr sz="1636" spc="-3" dirty="0">
                <a:latin typeface="Times New Roman"/>
                <a:cs typeface="Times New Roman"/>
              </a:rPr>
              <a:t> secuencia</a:t>
            </a:r>
            <a:r>
              <a:rPr sz="1636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cero,</a:t>
            </a:r>
            <a:r>
              <a:rPr sz="1636" spc="3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Fase</a:t>
            </a:r>
            <a:r>
              <a:rPr sz="1636" spc="3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A.</a:t>
            </a:r>
            <a:endParaRPr sz="1636" dirty="0">
              <a:latin typeface="Times New Roman"/>
              <a:cs typeface="Times New Roman"/>
            </a:endParaRPr>
          </a:p>
          <a:p>
            <a:pPr marL="34635">
              <a:spcBef>
                <a:spcPts val="106"/>
              </a:spcBef>
            </a:pPr>
            <a:r>
              <a:rPr sz="1636" b="1" dirty="0">
                <a:latin typeface="Times New Roman"/>
                <a:cs typeface="Times New Roman"/>
              </a:rPr>
              <a:t>E</a:t>
            </a:r>
            <a:r>
              <a:rPr sz="1636" b="1" baseline="-10416" dirty="0">
                <a:latin typeface="Times New Roman"/>
                <a:cs typeface="Times New Roman"/>
              </a:rPr>
              <a:t>a</a:t>
            </a:r>
            <a:r>
              <a:rPr sz="1636" b="1" spc="107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 </a:t>
            </a:r>
            <a:r>
              <a:rPr sz="1636" spc="-3" dirty="0">
                <a:latin typeface="Times New Roman"/>
                <a:cs typeface="Times New Roman"/>
              </a:rPr>
              <a:t>Tensión</a:t>
            </a:r>
            <a:r>
              <a:rPr sz="1636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interna </a:t>
            </a:r>
            <a:r>
              <a:rPr sz="1636" dirty="0">
                <a:latin typeface="Times New Roman"/>
                <a:cs typeface="Times New Roman"/>
              </a:rPr>
              <a:t>de</a:t>
            </a:r>
            <a:r>
              <a:rPr sz="1636" spc="-3" dirty="0">
                <a:latin typeface="Times New Roman"/>
                <a:cs typeface="Times New Roman"/>
              </a:rPr>
              <a:t> secuencia</a:t>
            </a:r>
            <a:r>
              <a:rPr sz="1636" dirty="0">
                <a:latin typeface="Times New Roman"/>
                <a:cs typeface="Times New Roman"/>
              </a:rPr>
              <a:t> positiva, </a:t>
            </a:r>
            <a:r>
              <a:rPr sz="1636" spc="-3" dirty="0">
                <a:latin typeface="Times New Roman"/>
                <a:cs typeface="Times New Roman"/>
              </a:rPr>
              <a:t>sin</a:t>
            </a:r>
            <a:r>
              <a:rPr sz="1636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carga.</a:t>
            </a:r>
            <a:endParaRPr sz="1636" dirty="0">
              <a:latin typeface="Times New Roman"/>
              <a:cs typeface="Times New Roman"/>
            </a:endParaRPr>
          </a:p>
          <a:p>
            <a:pPr marL="34635">
              <a:spcBef>
                <a:spcPts val="99"/>
              </a:spcBef>
            </a:pPr>
            <a:r>
              <a:rPr sz="1636" b="1" spc="-3" dirty="0">
                <a:latin typeface="Times New Roman"/>
                <a:cs typeface="Times New Roman"/>
              </a:rPr>
              <a:t>I</a:t>
            </a:r>
            <a:r>
              <a:rPr sz="1636" b="1" spc="-5" baseline="-10416" dirty="0">
                <a:latin typeface="Times New Roman"/>
                <a:cs typeface="Times New Roman"/>
              </a:rPr>
              <a:t>a1,</a:t>
            </a:r>
            <a:r>
              <a:rPr sz="1636" b="1" spc="107" baseline="-10416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I</a:t>
            </a:r>
            <a:r>
              <a:rPr sz="1636" b="1" spc="-5" baseline="-10416" dirty="0">
                <a:latin typeface="Times New Roman"/>
                <a:cs typeface="Times New Roman"/>
              </a:rPr>
              <a:t>a2,</a:t>
            </a:r>
            <a:r>
              <a:rPr sz="1636" b="1" spc="97" baseline="-10416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I</a:t>
            </a:r>
            <a:r>
              <a:rPr sz="1636" b="1" spc="-5" baseline="-10416" dirty="0">
                <a:latin typeface="Times New Roman"/>
                <a:cs typeface="Times New Roman"/>
              </a:rPr>
              <a:t>a0</a:t>
            </a:r>
            <a:r>
              <a:rPr sz="1636" b="1" spc="112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</a:t>
            </a:r>
            <a:r>
              <a:rPr sz="1636" b="1" spc="3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Corrientes</a:t>
            </a:r>
            <a:r>
              <a:rPr sz="1636" spc="3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de</a:t>
            </a:r>
            <a:r>
              <a:rPr sz="1636" spc="-3" dirty="0">
                <a:latin typeface="Times New Roman"/>
                <a:cs typeface="Times New Roman"/>
              </a:rPr>
              <a:t> secuencia</a:t>
            </a:r>
            <a:r>
              <a:rPr sz="1636" spc="3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positiva,</a:t>
            </a:r>
            <a:r>
              <a:rPr sz="1636" spc="3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negativa</a:t>
            </a:r>
            <a:r>
              <a:rPr sz="1636" spc="7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y</a:t>
            </a:r>
            <a:r>
              <a:rPr sz="1636" spc="-7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cero.</a:t>
            </a:r>
            <a:endParaRPr sz="1636" dirty="0">
              <a:latin typeface="Times New Roman"/>
              <a:cs typeface="Times New Roman"/>
            </a:endParaRPr>
          </a:p>
          <a:p>
            <a:pPr marL="34635">
              <a:spcBef>
                <a:spcPts val="99"/>
              </a:spcBef>
            </a:pP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1,</a:t>
            </a:r>
            <a:r>
              <a:rPr sz="1636" b="1" spc="5" baseline="-10416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2</a:t>
            </a:r>
            <a:r>
              <a:rPr sz="1636" spc="-3" dirty="0">
                <a:latin typeface="Times New Roman"/>
                <a:cs typeface="Times New Roman"/>
              </a:rPr>
              <a:t>,</a:t>
            </a:r>
            <a:r>
              <a:rPr sz="1636" dirty="0">
                <a:latin typeface="Times New Roman"/>
                <a:cs typeface="Times New Roman"/>
              </a:rPr>
              <a:t> </a:t>
            </a:r>
            <a:r>
              <a:rPr sz="1636" b="1" spc="-3" dirty="0">
                <a:latin typeface="Times New Roman"/>
                <a:cs typeface="Times New Roman"/>
              </a:rPr>
              <a:t>Z</a:t>
            </a:r>
            <a:r>
              <a:rPr sz="1636" b="1" spc="-5" baseline="-10416" dirty="0">
                <a:latin typeface="Times New Roman"/>
                <a:cs typeface="Times New Roman"/>
              </a:rPr>
              <a:t>0</a:t>
            </a:r>
            <a:r>
              <a:rPr sz="1636" b="1" spc="10" baseline="-10416" dirty="0">
                <a:latin typeface="Times New Roman"/>
                <a:cs typeface="Times New Roman"/>
              </a:rPr>
              <a:t> </a:t>
            </a:r>
            <a:r>
              <a:rPr sz="1636" b="1" dirty="0">
                <a:latin typeface="Times New Roman"/>
                <a:cs typeface="Times New Roman"/>
              </a:rPr>
              <a:t>= </a:t>
            </a:r>
            <a:r>
              <a:rPr sz="1636" spc="-3" dirty="0">
                <a:latin typeface="Times New Roman"/>
                <a:cs typeface="Times New Roman"/>
              </a:rPr>
              <a:t>Impedancias</a:t>
            </a:r>
            <a:r>
              <a:rPr sz="1636" spc="3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a </a:t>
            </a:r>
            <a:r>
              <a:rPr sz="1636" spc="-3" dirty="0">
                <a:latin typeface="Times New Roman"/>
                <a:cs typeface="Times New Roman"/>
              </a:rPr>
              <a:t>las</a:t>
            </a:r>
            <a:r>
              <a:rPr sz="1636" dirty="0">
                <a:latin typeface="Times New Roman"/>
                <a:cs typeface="Times New Roman"/>
              </a:rPr>
              <a:t> </a:t>
            </a:r>
            <a:r>
              <a:rPr sz="1636" spc="-3" dirty="0">
                <a:latin typeface="Times New Roman"/>
                <a:cs typeface="Times New Roman"/>
              </a:rPr>
              <a:t>corrientes</a:t>
            </a:r>
            <a:r>
              <a:rPr sz="1636" dirty="0">
                <a:latin typeface="Times New Roman"/>
                <a:cs typeface="Times New Roman"/>
              </a:rPr>
              <a:t> de</a:t>
            </a:r>
            <a:r>
              <a:rPr sz="1636" spc="-3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secuencia positiva, </a:t>
            </a:r>
            <a:r>
              <a:rPr sz="1636" spc="-3" dirty="0">
                <a:latin typeface="Times New Roman"/>
                <a:cs typeface="Times New Roman"/>
              </a:rPr>
              <a:t>negativa</a:t>
            </a:r>
            <a:r>
              <a:rPr sz="1636" spc="10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y</a:t>
            </a:r>
            <a:r>
              <a:rPr sz="1636" spc="-17" dirty="0">
                <a:latin typeface="Times New Roman"/>
                <a:cs typeface="Times New Roman"/>
              </a:rPr>
              <a:t> </a:t>
            </a:r>
            <a:r>
              <a:rPr sz="1636" dirty="0">
                <a:latin typeface="Times New Roman"/>
                <a:cs typeface="Times New Roman"/>
              </a:rPr>
              <a:t>cero</a:t>
            </a:r>
            <a:r>
              <a:rPr sz="818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" name="object 5"/>
          <p:cNvSpPr/>
          <p:nvPr/>
        </p:nvSpPr>
        <p:spPr>
          <a:xfrm>
            <a:off x="4806400" y="4887613"/>
            <a:ext cx="31172" cy="1346029"/>
          </a:xfrm>
          <a:custGeom>
            <a:avLst/>
            <a:gdLst/>
            <a:ahLst/>
            <a:cxnLst/>
            <a:rect l="l" t="t" r="r" b="b"/>
            <a:pathLst>
              <a:path w="7620" h="1082039">
                <a:moveTo>
                  <a:pt x="0" y="0"/>
                </a:moveTo>
                <a:lnTo>
                  <a:pt x="7620" y="108204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</p:spTree>
    <p:extLst>
      <p:ext uri="{BB962C8B-B14F-4D97-AF65-F5344CB8AC3E}">
        <p14:creationId xmlns:p14="http://schemas.microsoft.com/office/powerpoint/2010/main" val="23456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6" y="292679"/>
            <a:ext cx="5715000" cy="478845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>
                <a:cs typeface="Times New Roman"/>
              </a:rPr>
              <a:t>11.6</a:t>
            </a:r>
            <a:r>
              <a:rPr sz="1636" b="1" spc="259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Parámetros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Diseño</a:t>
            </a:r>
            <a:endParaRPr lang="es-ES" sz="1636" b="1" spc="-3" dirty="0">
              <a:cs typeface="Times New Roman"/>
            </a:endParaRPr>
          </a:p>
          <a:p>
            <a:endParaRPr sz="1636" dirty="0">
              <a:cs typeface="Times New Roman"/>
            </a:endParaRPr>
          </a:p>
          <a:p>
            <a:pPr marR="3464">
              <a:lnSpc>
                <a:spcPct val="110000"/>
              </a:lnSpc>
              <a:spcBef>
                <a:spcPts val="44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parámetros</a:t>
            </a:r>
            <a:r>
              <a:rPr sz="1636" spc="15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ser</a:t>
            </a:r>
            <a:r>
              <a:rPr sz="1636" spc="14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considerados</a:t>
            </a:r>
            <a:r>
              <a:rPr sz="1636" spc="14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4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14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diseño</a:t>
            </a:r>
            <a:r>
              <a:rPr sz="1636" spc="14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136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malla</a:t>
            </a:r>
            <a:r>
              <a:rPr sz="1636" spc="139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13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puesta</a:t>
            </a:r>
            <a:r>
              <a:rPr sz="1636" spc="14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1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spc="14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3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subestación</a:t>
            </a:r>
            <a:r>
              <a:rPr sz="1636" dirty="0">
                <a:cs typeface="Times New Roman"/>
              </a:rPr>
              <a:t> eléctrica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siguientes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R="3464">
              <a:lnSpc>
                <a:spcPct val="110000"/>
              </a:lnSpc>
              <a:spcBef>
                <a:spcPts val="44"/>
              </a:spcBef>
            </a:pPr>
            <a:endParaRPr sz="1636" dirty="0">
              <a:cs typeface="Times New Roman"/>
            </a:endParaRPr>
          </a:p>
          <a:p>
            <a:pPr lvl="1">
              <a:spcBef>
                <a:spcPts val="99"/>
              </a:spcBef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Tensión Permisible</a:t>
            </a:r>
            <a:r>
              <a:rPr sz="1636" b="1" dirty="0">
                <a:cs typeface="Times New Roman"/>
              </a:rPr>
              <a:t> 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Paso,</a:t>
            </a:r>
            <a:r>
              <a:rPr sz="1636" b="1" dirty="0">
                <a:cs typeface="Times New Roman"/>
              </a:rPr>
              <a:t> Ep.</a:t>
            </a:r>
          </a:p>
          <a:p>
            <a:pPr lvl="1">
              <a:spcBef>
                <a:spcPts val="99"/>
              </a:spcBef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Tensión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Permisible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Contacto,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Et.</a:t>
            </a:r>
          </a:p>
          <a:p>
            <a:pPr lvl="1">
              <a:spcBef>
                <a:spcPts val="106"/>
              </a:spcBef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Configuración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malla.</a:t>
            </a:r>
          </a:p>
          <a:p>
            <a:pPr lvl="1">
              <a:spcBef>
                <a:spcPts val="99"/>
              </a:spcBef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Resistividad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 terreno.</a:t>
            </a:r>
            <a:endParaRPr sz="1636" b="1" dirty="0">
              <a:cs typeface="Times New Roman"/>
            </a:endParaRPr>
          </a:p>
          <a:p>
            <a:pPr lvl="1">
              <a:spcBef>
                <a:spcPts val="99"/>
              </a:spcBef>
              <a:buAutoNum type="arabicPeriod"/>
              <a:tabLst>
                <a:tab pos="572350" algn="l"/>
              </a:tabLst>
            </a:pPr>
            <a:r>
              <a:rPr sz="1636" b="1" dirty="0">
                <a:cs typeface="Times New Roman"/>
              </a:rPr>
              <a:t>Tiempo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máximo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despeje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3" dirty="0">
                <a:cs typeface="Times New Roman"/>
              </a:rPr>
              <a:t> falla.</a:t>
            </a:r>
            <a:endParaRPr sz="1636" b="1" dirty="0">
              <a:cs typeface="Times New Roman"/>
            </a:endParaRPr>
          </a:p>
          <a:p>
            <a:pPr lvl="1">
              <a:spcBef>
                <a:spcPts val="95"/>
              </a:spcBef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Conductores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malla.</a:t>
            </a:r>
          </a:p>
          <a:p>
            <a:pPr lvl="1">
              <a:spcBef>
                <a:spcPts val="109"/>
              </a:spcBef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Profundidad</a:t>
            </a:r>
            <a:r>
              <a:rPr sz="1636" b="1" dirty="0">
                <a:cs typeface="Times New Roman"/>
              </a:rPr>
              <a:t> 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instalación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malla.</a:t>
            </a:r>
            <a:endParaRPr sz="1636" b="1" dirty="0">
              <a:cs typeface="Times New Roman"/>
            </a:endParaRPr>
          </a:p>
          <a:p>
            <a:pPr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r>
              <a:rPr sz="1636" b="1" spc="-3" dirty="0">
                <a:cs typeface="Times New Roman"/>
              </a:rPr>
              <a:t>11.6.1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Permisible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Paso, </a:t>
            </a:r>
            <a:r>
              <a:rPr sz="1636" b="1" dirty="0">
                <a:cs typeface="Times New Roman"/>
              </a:rPr>
              <a:t>Ep</a:t>
            </a:r>
            <a:endParaRPr lang="es-ES" sz="1636" b="1" dirty="0">
              <a:cs typeface="Times New Roman"/>
            </a:endParaRPr>
          </a:p>
          <a:p>
            <a:endParaRPr sz="1636" dirty="0">
              <a:cs typeface="Times New Roman"/>
            </a:endParaRPr>
          </a:p>
          <a:p>
            <a:pPr marR="3464">
              <a:lnSpc>
                <a:spcPct val="110800"/>
              </a:lnSpc>
              <a:spcBef>
                <a:spcPts val="7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75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Tensión</a:t>
            </a:r>
            <a:r>
              <a:rPr sz="1636" b="1" i="1" spc="82" dirty="0">
                <a:cs typeface="Times New Roman"/>
              </a:rPr>
              <a:t> </a:t>
            </a:r>
            <a:r>
              <a:rPr sz="1636" b="1" i="1" spc="-3" dirty="0">
                <a:cs typeface="Times New Roman"/>
              </a:rPr>
              <a:t>Permisible</a:t>
            </a:r>
            <a:r>
              <a:rPr sz="1636" b="1" i="1" spc="68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de</a:t>
            </a:r>
            <a:r>
              <a:rPr sz="1636" b="1" i="1" spc="75" dirty="0">
                <a:cs typeface="Times New Roman"/>
              </a:rPr>
              <a:t> </a:t>
            </a:r>
            <a:r>
              <a:rPr sz="1636" b="1" i="1" dirty="0">
                <a:cs typeface="Times New Roman"/>
              </a:rPr>
              <a:t>Paso</a:t>
            </a:r>
            <a:r>
              <a:rPr sz="1636" b="1" i="1" spc="8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diferencia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potencial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dos</a:t>
            </a:r>
            <a:r>
              <a:rPr sz="1636" spc="7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puntos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terreno</a:t>
            </a:r>
            <a:r>
              <a:rPr sz="1636" dirty="0">
                <a:cs typeface="Times New Roman"/>
              </a:rPr>
              <a:t> que</a:t>
            </a:r>
            <a:r>
              <a:rPr sz="1636" spc="-3" dirty="0">
                <a:cs typeface="Times New Roman"/>
              </a:rPr>
              <a:t> pueden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ser </a:t>
            </a:r>
            <a:r>
              <a:rPr sz="1636" spc="-3" dirty="0">
                <a:cs typeface="Times New Roman"/>
              </a:rPr>
              <a:t>tocados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simultáneamente</a:t>
            </a:r>
            <a:r>
              <a:rPr sz="1636" dirty="0">
                <a:cs typeface="Times New Roman"/>
              </a:rPr>
              <a:t> por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misma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persona.</a:t>
            </a:r>
            <a:endParaRPr sz="1636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40137" y="447417"/>
            <a:ext cx="6026727" cy="5626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3464" algn="just">
              <a:lnSpc>
                <a:spcPct val="110000"/>
              </a:lnSpc>
              <a:spcBef>
                <a:spcPts val="68"/>
              </a:spcBef>
            </a:pPr>
            <a:r>
              <a:rPr sz="1636" dirty="0">
                <a:cs typeface="Times New Roman"/>
              </a:rPr>
              <a:t>En</a:t>
            </a:r>
            <a:r>
              <a:rPr sz="1636" spc="15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forma</a:t>
            </a:r>
            <a:r>
              <a:rPr sz="1636" spc="15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genérica,</a:t>
            </a:r>
            <a:r>
              <a:rPr sz="1636" spc="15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5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Tensión</a:t>
            </a:r>
            <a:r>
              <a:rPr sz="1636" spc="15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Permisible</a:t>
            </a:r>
            <a:r>
              <a:rPr sz="1636" spc="153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de</a:t>
            </a:r>
            <a:r>
              <a:rPr sz="1636" spc="15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Paso</a:t>
            </a:r>
            <a:r>
              <a:rPr sz="1636" spc="15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15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expresa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continuación</a:t>
            </a:r>
            <a:r>
              <a:rPr sz="1636" spc="-3" dirty="0">
                <a:cs typeface="Times New Roman"/>
              </a:rPr>
              <a:t>:</a:t>
            </a:r>
            <a:endParaRPr sz="1636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0137" y="1078537"/>
            <a:ext cx="6026727" cy="2098990"/>
          </a:xfrm>
          <a:prstGeom prst="rect">
            <a:avLst/>
          </a:prstGeom>
        </p:spPr>
        <p:txBody>
          <a:bodyPr vert="horz" wrap="square" lIns="0" tIns="20782" rIns="0" bIns="0" rtlCol="0">
            <a:spAutoFit/>
          </a:bodyPr>
          <a:lstStyle/>
          <a:p>
            <a:pPr marL="1234753">
              <a:spcBef>
                <a:spcPts val="164"/>
              </a:spcBef>
              <a:tabLst>
                <a:tab pos="2767372" algn="l"/>
              </a:tabLst>
            </a:pPr>
            <a:r>
              <a:rPr sz="1636" dirty="0">
                <a:cs typeface="Times New Roman"/>
              </a:rPr>
              <a:t>Ep =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-</a:t>
            </a:r>
            <a:r>
              <a:rPr sz="1636" spc="-7" dirty="0">
                <a:cs typeface="Times New Roman"/>
              </a:rPr>
              <a:t>-</a:t>
            </a:r>
            <a:r>
              <a:rPr sz="1636" spc="3" dirty="0">
                <a:cs typeface="Times New Roman"/>
              </a:rPr>
              <a:t>-</a:t>
            </a:r>
            <a:r>
              <a:rPr sz="1636" dirty="0">
                <a:cs typeface="Times New Roman"/>
              </a:rPr>
              <a:t>-</a:t>
            </a:r>
            <a:r>
              <a:rPr sz="1636" spc="-7" dirty="0">
                <a:cs typeface="Times New Roman"/>
              </a:rPr>
              <a:t>-</a:t>
            </a:r>
            <a:r>
              <a:rPr sz="1636" spc="3" dirty="0">
                <a:cs typeface="Times New Roman"/>
              </a:rPr>
              <a:t>-</a:t>
            </a:r>
            <a:r>
              <a:rPr sz="1636" dirty="0">
                <a:cs typeface="Times New Roman"/>
              </a:rPr>
              <a:t>-</a:t>
            </a:r>
            <a:r>
              <a:rPr sz="1636" spc="-7" dirty="0">
                <a:cs typeface="Times New Roman"/>
              </a:rPr>
              <a:t>-</a:t>
            </a:r>
            <a:r>
              <a:rPr sz="1636" spc="3" dirty="0">
                <a:cs typeface="Times New Roman"/>
              </a:rPr>
              <a:t>-</a:t>
            </a:r>
            <a:r>
              <a:rPr sz="1636" dirty="0">
                <a:cs typeface="Times New Roman"/>
              </a:rPr>
              <a:t>-</a:t>
            </a:r>
            <a:r>
              <a:rPr sz="1636" spc="-7" dirty="0">
                <a:cs typeface="Times New Roman"/>
              </a:rPr>
              <a:t>-</a:t>
            </a:r>
            <a:r>
              <a:rPr sz="1636" dirty="0">
                <a:cs typeface="Times New Roman"/>
              </a:rPr>
              <a:t>----	(3)</a:t>
            </a:r>
          </a:p>
          <a:p>
            <a:pPr marL="1650379">
              <a:spcBef>
                <a:spcPts val="99"/>
              </a:spcBef>
            </a:pPr>
            <a:r>
              <a:rPr lang="es-ES" sz="1636" dirty="0">
                <a:cs typeface="Times New Roman"/>
              </a:rPr>
              <a:t>	</a:t>
            </a:r>
            <a:r>
              <a:rPr sz="1636" dirty="0">
                <a:cs typeface="Times New Roman"/>
              </a:rPr>
              <a:t>√</a:t>
            </a:r>
            <a:r>
              <a:rPr sz="1636" spc="-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</a:t>
            </a:r>
          </a:p>
          <a:p>
            <a:pPr marL="8659">
              <a:spcBef>
                <a:spcPts val="99"/>
              </a:spcBef>
            </a:pPr>
            <a:r>
              <a:rPr sz="1636" spc="-3" dirty="0">
                <a:cs typeface="Times New Roman"/>
              </a:rPr>
              <a:t>Donde:</a:t>
            </a:r>
            <a:endParaRPr sz="1636" dirty="0">
              <a:cs typeface="Times New Roman"/>
            </a:endParaRPr>
          </a:p>
          <a:p>
            <a:pPr marL="8659">
              <a:spcBef>
                <a:spcPts val="99"/>
              </a:spcBef>
            </a:pPr>
            <a:r>
              <a:rPr sz="1636" dirty="0">
                <a:cs typeface="Times New Roman"/>
              </a:rPr>
              <a:t>Ep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Permisible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Paso,</a:t>
            </a:r>
            <a:r>
              <a:rPr sz="1636" dirty="0">
                <a:cs typeface="Times New Roman"/>
              </a:rPr>
              <a:t> en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voltios.</a:t>
            </a:r>
          </a:p>
          <a:p>
            <a:pPr marL="8659">
              <a:spcBef>
                <a:spcPts val="106"/>
              </a:spcBef>
            </a:pPr>
            <a:r>
              <a:rPr sz="1636" spc="-3" dirty="0">
                <a:cs typeface="Times New Roman"/>
              </a:rPr>
              <a:t>ρs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Resistividad</a:t>
            </a:r>
            <a:r>
              <a:rPr sz="1636" dirty="0">
                <a:cs typeface="Times New Roman"/>
              </a:rPr>
              <a:t> 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superficie </a:t>
            </a:r>
            <a:r>
              <a:rPr sz="1636" dirty="0">
                <a:cs typeface="Times New Roman"/>
              </a:rPr>
              <a:t>del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terreno,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Ω-m.</a:t>
            </a:r>
          </a:p>
          <a:p>
            <a:pPr marL="86589">
              <a:spcBef>
                <a:spcPts val="99"/>
              </a:spcBef>
            </a:pPr>
            <a:r>
              <a:rPr sz="1636" dirty="0">
                <a:cs typeface="Times New Roman"/>
              </a:rPr>
              <a:t>t = </a:t>
            </a:r>
            <a:r>
              <a:rPr sz="1636" spc="-3" dirty="0">
                <a:cs typeface="Times New Roman"/>
              </a:rPr>
              <a:t>Tiempo</a:t>
            </a:r>
            <a:r>
              <a:rPr sz="1636" dirty="0">
                <a:cs typeface="Times New Roman"/>
              </a:rPr>
              <a:t> máximo de</a:t>
            </a:r>
            <a:r>
              <a:rPr sz="1636" spc="-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duración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segundos.</a:t>
            </a:r>
            <a:endParaRPr sz="1636" dirty="0">
              <a:cs typeface="Times New Roman"/>
            </a:endParaRPr>
          </a:p>
          <a:p>
            <a:pPr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 marL="8659"/>
            <a:r>
              <a:rPr sz="1636" spc="-7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dirty="0">
                <a:cs typeface="Times New Roman"/>
              </a:rPr>
              <a:t> 11.14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muestra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concepto</a:t>
            </a:r>
            <a:r>
              <a:rPr sz="1636" spc="3" dirty="0">
                <a:cs typeface="Times New Roman"/>
              </a:rPr>
              <a:t> de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Tensión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Permisible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Paso</a:t>
            </a:r>
            <a:r>
              <a:rPr sz="818" spc="-3" dirty="0">
                <a:latin typeface="Times New Roman"/>
                <a:cs typeface="Times New Roman"/>
              </a:rPr>
              <a:t>:</a:t>
            </a:r>
            <a:endParaRPr sz="818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3591" y="3243644"/>
            <a:ext cx="5013613" cy="295196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329796" y="6238221"/>
            <a:ext cx="5247409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3"/>
              </a:spcBef>
            </a:pPr>
            <a:r>
              <a:rPr sz="1636" b="1" dirty="0" err="1">
                <a:cs typeface="Times New Roman"/>
              </a:rPr>
              <a:t>Figura</a:t>
            </a:r>
            <a:r>
              <a:rPr sz="1636" b="1" dirty="0">
                <a:cs typeface="Times New Roman"/>
              </a:rPr>
              <a:t> 11.14: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Concepto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permisible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paso.</a:t>
            </a:r>
            <a:endParaRPr sz="1636" b="1" dirty="0">
              <a:cs typeface="Times New Roman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118815" y="931438"/>
            <a:ext cx="2286652" cy="2811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41277">
              <a:spcBef>
                <a:spcPts val="99"/>
              </a:spcBef>
            </a:pPr>
            <a:r>
              <a:rPr lang="el-GR" sz="1227" b="1" dirty="0">
                <a:latin typeface="Times New Roman"/>
                <a:cs typeface="Times New Roman"/>
              </a:rPr>
              <a:t>165</a:t>
            </a:r>
            <a:r>
              <a:rPr lang="el-GR" sz="1227" b="1" spc="-24" dirty="0">
                <a:latin typeface="Times New Roman"/>
                <a:cs typeface="Times New Roman"/>
              </a:rPr>
              <a:t> </a:t>
            </a:r>
            <a:r>
              <a:rPr lang="el-GR" sz="1227" b="1" dirty="0">
                <a:latin typeface="Times New Roman"/>
                <a:cs typeface="Times New Roman"/>
              </a:rPr>
              <a:t>+</a:t>
            </a:r>
            <a:r>
              <a:rPr lang="el-GR" sz="1227" b="1" spc="-20" dirty="0">
                <a:latin typeface="Times New Roman"/>
                <a:cs typeface="Times New Roman"/>
              </a:rPr>
              <a:t> </a:t>
            </a:r>
            <a:r>
              <a:rPr lang="el-GR" sz="1227" b="1" dirty="0">
                <a:latin typeface="Times New Roman"/>
                <a:cs typeface="Times New Roman"/>
              </a:rPr>
              <a:t>ρ</a:t>
            </a:r>
            <a:r>
              <a:rPr lang="en-US" sz="1227" b="1" dirty="0">
                <a:latin typeface="Times New Roman"/>
                <a:cs typeface="Times New Roman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51535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7"/>
            <a:ext cx="11793682" cy="101998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34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600925" lvl="1" indent="-341159">
              <a:buAutoNum type="arabicPeriod" startAt="7"/>
              <a:tabLst>
                <a:tab pos="600925" algn="l"/>
                <a:tab pos="601358" algn="l"/>
              </a:tabLst>
            </a:pPr>
            <a:r>
              <a:rPr sz="1636" b="1" spc="-3" dirty="0">
                <a:cs typeface="Times New Roman"/>
              </a:rPr>
              <a:t>Diseño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Sistemas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Puesta 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</a:t>
            </a:r>
            <a:endParaRPr sz="1636" dirty="0">
              <a:cs typeface="Times New Roman"/>
            </a:endParaRPr>
          </a:p>
          <a:p>
            <a:pPr marL="594864" lvl="2" indent="-334665">
              <a:spcBef>
                <a:spcPts val="866"/>
              </a:spcBef>
              <a:buAutoNum type="arabicPeriod"/>
              <a:tabLst>
                <a:tab pos="594864" algn="l"/>
              </a:tabLst>
            </a:pPr>
            <a:r>
              <a:rPr sz="1636" b="1" spc="-3" dirty="0">
                <a:cs typeface="Times New Roman"/>
              </a:rPr>
              <a:t>Selección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-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Conductor </a:t>
            </a:r>
            <a:r>
              <a:rPr sz="1636" b="1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Malla</a:t>
            </a:r>
            <a:endParaRPr sz="1636" dirty="0">
              <a:cs typeface="Times New Roman"/>
            </a:endParaRPr>
          </a:p>
          <a:p>
            <a:pPr marL="260199" marR="3464">
              <a:lnSpc>
                <a:spcPct val="110000"/>
              </a:lnSpc>
              <a:spcBef>
                <a:spcPts val="14"/>
              </a:spcBef>
            </a:pPr>
            <a:r>
              <a:rPr sz="1636" spc="-3" dirty="0">
                <a:cs typeface="Times New Roman"/>
              </a:rPr>
              <a:t>Para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cálculo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sección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del</a:t>
            </a:r>
            <a:r>
              <a:rPr sz="1636" b="1" i="1" u="sng" spc="7" dirty="0">
                <a:cs typeface="Times New Roman"/>
              </a:rPr>
              <a:t> </a:t>
            </a:r>
            <a:r>
              <a:rPr sz="1636" b="1" i="1" u="sng" spc="-3" dirty="0">
                <a:cs typeface="Times New Roman"/>
              </a:rPr>
              <a:t>conductor</a:t>
            </a:r>
            <a:r>
              <a:rPr sz="1636" b="1" i="1" u="sng" dirty="0">
                <a:cs typeface="Times New Roman"/>
              </a:rPr>
              <a:t> de</a:t>
            </a:r>
            <a:r>
              <a:rPr sz="1636" b="1" i="1" u="sng" spc="-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la</a:t>
            </a:r>
            <a:r>
              <a:rPr sz="1636" b="1" i="1" u="sng" spc="3" dirty="0">
                <a:cs typeface="Times New Roman"/>
              </a:rPr>
              <a:t> </a:t>
            </a:r>
            <a:r>
              <a:rPr sz="1636" b="1" i="1" u="sng" dirty="0">
                <a:cs typeface="Times New Roman"/>
              </a:rPr>
              <a:t>malla a</a:t>
            </a:r>
            <a:r>
              <a:rPr sz="1636" b="1" i="1" u="sng" spc="-3" dirty="0">
                <a:cs typeface="Times New Roman"/>
              </a:rPr>
              <a:t> tierra</a:t>
            </a:r>
            <a:r>
              <a:rPr sz="1636" b="1" i="1" u="sng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aplica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ecuación</a:t>
            </a:r>
            <a:r>
              <a:rPr sz="1636" spc="-3" dirty="0">
                <a:cs typeface="Times New Roman"/>
              </a:rPr>
              <a:t>:</a:t>
            </a:r>
            <a:endParaRPr sz="1636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182" y="1618011"/>
            <a:ext cx="5267201" cy="4653861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358044" algn="just"/>
            <a:r>
              <a:rPr sz="1636" spc="-3" dirty="0" err="1">
                <a:cs typeface="Times New Roman"/>
              </a:rPr>
              <a:t>Donde</a:t>
            </a:r>
            <a:r>
              <a:rPr sz="1636" spc="-3" dirty="0">
                <a:cs typeface="Times New Roman"/>
              </a:rPr>
              <a:t>:</a:t>
            </a:r>
            <a:endParaRPr sz="1636" dirty="0">
              <a:cs typeface="Times New Roman"/>
            </a:endParaRPr>
          </a:p>
          <a:p>
            <a:pPr marL="463249" marR="1066772" indent="-79229" algn="just">
              <a:lnSpc>
                <a:spcPct val="110000"/>
              </a:lnSpc>
              <a:spcBef>
                <a:spcPts val="7"/>
              </a:spcBef>
            </a:pPr>
            <a:r>
              <a:rPr sz="1636" spc="-3" dirty="0">
                <a:cs typeface="Times New Roman"/>
              </a:rPr>
              <a:t>Ac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3" dirty="0">
                <a:cs typeface="Times New Roman"/>
              </a:rPr>
              <a:t> Sección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del conductor, </a:t>
            </a:r>
            <a:r>
              <a:rPr sz="1636" spc="-3" dirty="0">
                <a:cs typeface="Times New Roman"/>
              </a:rPr>
              <a:t>en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milésimas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circulares</a:t>
            </a:r>
            <a:r>
              <a:rPr sz="1636" dirty="0">
                <a:cs typeface="Times New Roman"/>
              </a:rPr>
              <a:t> (CM).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I</a:t>
            </a:r>
            <a:r>
              <a:rPr sz="1636" spc="-1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3" dirty="0">
                <a:cs typeface="Times New Roman"/>
              </a:rPr>
              <a:t> Corriente</a:t>
            </a:r>
            <a:r>
              <a:rPr sz="1636" dirty="0">
                <a:cs typeface="Times New Roman"/>
              </a:rPr>
              <a:t> máxima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falla,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amperios.</a:t>
            </a:r>
            <a:endParaRPr sz="1636" dirty="0">
              <a:cs typeface="Times New Roman"/>
            </a:endParaRPr>
          </a:p>
          <a:p>
            <a:pPr marL="358044" marR="1075863" algn="just">
              <a:lnSpc>
                <a:spcPct val="110000"/>
              </a:lnSpc>
            </a:pPr>
            <a:r>
              <a:rPr sz="1636" dirty="0">
                <a:cs typeface="Times New Roman"/>
              </a:rPr>
              <a:t>Tm = </a:t>
            </a:r>
            <a:r>
              <a:rPr sz="1636" spc="-3" dirty="0">
                <a:cs typeface="Times New Roman"/>
              </a:rPr>
              <a:t>Temperatura </a:t>
            </a:r>
            <a:r>
              <a:rPr sz="1636" dirty="0">
                <a:cs typeface="Times New Roman"/>
              </a:rPr>
              <a:t>máxima </a:t>
            </a:r>
            <a:r>
              <a:rPr sz="1636" spc="-3" dirty="0">
                <a:cs typeface="Times New Roman"/>
              </a:rPr>
              <a:t>en los </a:t>
            </a:r>
            <a:r>
              <a:rPr sz="1636" dirty="0">
                <a:cs typeface="Times New Roman"/>
              </a:rPr>
              <a:t>nodos de la malla, </a:t>
            </a:r>
            <a:r>
              <a:rPr sz="1636" spc="-3" dirty="0">
                <a:cs typeface="Times New Roman"/>
              </a:rPr>
              <a:t>en </a:t>
            </a:r>
            <a:r>
              <a:rPr sz="1636" spc="-5" baseline="38194" dirty="0">
                <a:cs typeface="Times New Roman"/>
              </a:rPr>
              <a:t>o</a:t>
            </a:r>
            <a:r>
              <a:rPr sz="1636" spc="-3" dirty="0">
                <a:cs typeface="Times New Roman"/>
              </a:rPr>
              <a:t>C. </a:t>
            </a:r>
            <a:r>
              <a:rPr sz="1636" spc="-19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Tm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450 </a:t>
            </a:r>
            <a:r>
              <a:rPr sz="1636" spc="-5" baseline="38194" dirty="0">
                <a:cs typeface="Times New Roman"/>
              </a:rPr>
              <a:t>o</a:t>
            </a:r>
            <a:r>
              <a:rPr sz="1636" spc="-3" dirty="0">
                <a:cs typeface="Times New Roman"/>
              </a:rPr>
              <a:t>C,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uniones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soldadas.</a:t>
            </a:r>
            <a:endParaRPr sz="1636" dirty="0">
              <a:cs typeface="Times New Roman"/>
            </a:endParaRPr>
          </a:p>
          <a:p>
            <a:pPr marL="384020" marR="2049552" indent="-25977" algn="just">
              <a:lnSpc>
                <a:spcPct val="110000"/>
              </a:lnSpc>
              <a:spcBef>
                <a:spcPts val="10"/>
              </a:spcBef>
            </a:pPr>
            <a:r>
              <a:rPr sz="1636" dirty="0">
                <a:cs typeface="Times New Roman"/>
              </a:rPr>
              <a:t>Tm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250</a:t>
            </a:r>
            <a:r>
              <a:rPr sz="1636" spc="-7" dirty="0">
                <a:cs typeface="Times New Roman"/>
              </a:rPr>
              <a:t> </a:t>
            </a:r>
            <a:r>
              <a:rPr sz="1636" spc="-5" baseline="38194" dirty="0">
                <a:cs typeface="Times New Roman"/>
              </a:rPr>
              <a:t>o</a:t>
            </a:r>
            <a:r>
              <a:rPr sz="1636" spc="-3" dirty="0">
                <a:cs typeface="Times New Roman"/>
              </a:rPr>
              <a:t>C, en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uniones</a:t>
            </a:r>
            <a:r>
              <a:rPr sz="1636" spc="-3" dirty="0">
                <a:cs typeface="Times New Roman"/>
              </a:rPr>
              <a:t> apernadas. </a:t>
            </a:r>
            <a:r>
              <a:rPr sz="1636" spc="-194" dirty="0">
                <a:cs typeface="Times New Roman"/>
              </a:rPr>
              <a:t> </a:t>
            </a:r>
            <a:endParaRPr lang="es-ES" sz="1636" spc="-194" dirty="0" smtClean="0">
              <a:cs typeface="Times New Roman"/>
            </a:endParaRPr>
          </a:p>
          <a:p>
            <a:pPr marL="384020" marR="2049552" indent="-25977" algn="just">
              <a:lnSpc>
                <a:spcPct val="110000"/>
              </a:lnSpc>
              <a:spcBef>
                <a:spcPts val="10"/>
              </a:spcBef>
            </a:pPr>
            <a:r>
              <a:rPr sz="1636" dirty="0" smtClean="0">
                <a:cs typeface="Times New Roman"/>
              </a:rPr>
              <a:t>Ta</a:t>
            </a:r>
            <a:r>
              <a:rPr sz="1636" spc="-14" dirty="0" smtClean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Temperatura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ambiente,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 err="1" smtClean="0">
                <a:cs typeface="Times New Roman"/>
              </a:rPr>
              <a:t>en</a:t>
            </a:r>
            <a:r>
              <a:rPr lang="es-ES" sz="1636" spc="-3" dirty="0" smtClean="0">
                <a:cs typeface="Times New Roman"/>
              </a:rPr>
              <a:t> </a:t>
            </a:r>
            <a:r>
              <a:rPr sz="1636" spc="-5" baseline="38194" dirty="0" err="1" smtClean="0">
                <a:cs typeface="Times New Roman"/>
              </a:rPr>
              <a:t>o</a:t>
            </a:r>
            <a:r>
              <a:rPr sz="1636" spc="-3" dirty="0" err="1" smtClean="0">
                <a:cs typeface="Times New Roman"/>
              </a:rPr>
              <a:t>C</a:t>
            </a:r>
            <a:r>
              <a:rPr sz="1636" spc="-3" dirty="0" err="1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 marL="435974" algn="just">
              <a:spcBef>
                <a:spcPts val="99"/>
              </a:spcBef>
            </a:pPr>
            <a:r>
              <a:rPr sz="1636" dirty="0">
                <a:cs typeface="Times New Roman"/>
              </a:rPr>
              <a:t>t</a:t>
            </a:r>
            <a:r>
              <a:rPr sz="1636" spc="20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3" dirty="0">
                <a:cs typeface="Times New Roman"/>
              </a:rPr>
              <a:t> Tiempo</a:t>
            </a:r>
            <a:r>
              <a:rPr sz="1636" dirty="0">
                <a:cs typeface="Times New Roman"/>
              </a:rPr>
              <a:t> máximo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despeje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falla, </a:t>
            </a:r>
            <a:r>
              <a:rPr sz="1636" dirty="0">
                <a:cs typeface="Times New Roman"/>
              </a:rPr>
              <a:t>en segundos.</a:t>
            </a:r>
          </a:p>
          <a:p>
            <a:pPr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 marL="51953" marR="38099" algn="just">
              <a:lnSpc>
                <a:spcPct val="110100"/>
              </a:lnSpc>
            </a:pPr>
            <a:r>
              <a:rPr sz="1636" spc="-7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Tabla</a:t>
            </a:r>
            <a:r>
              <a:rPr sz="1636" dirty="0">
                <a:cs typeface="Times New Roman"/>
              </a:rPr>
              <a:t> 11.2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provee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información</a:t>
            </a:r>
            <a:r>
              <a:rPr sz="1636" dirty="0">
                <a:cs typeface="Times New Roman"/>
              </a:rPr>
              <a:t> relativa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equivalencia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entre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calibres</a:t>
            </a:r>
            <a:r>
              <a:rPr sz="1636" spc="198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 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conductores AWG </a:t>
            </a:r>
            <a:r>
              <a:rPr sz="1636" dirty="0">
                <a:cs typeface="Times New Roman"/>
              </a:rPr>
              <a:t>y </a:t>
            </a:r>
            <a:r>
              <a:rPr sz="1636" spc="-3" dirty="0">
                <a:cs typeface="Times New Roman"/>
              </a:rPr>
              <a:t>Circular Mils, así como el diámetro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cada </a:t>
            </a:r>
            <a:r>
              <a:rPr sz="1636" dirty="0">
                <a:cs typeface="Times New Roman"/>
              </a:rPr>
              <a:t>conductor y </a:t>
            </a:r>
            <a:r>
              <a:rPr sz="1636" spc="-3" dirty="0">
                <a:cs typeface="Times New Roman"/>
              </a:rPr>
              <a:t>su sección 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transversal:</a:t>
            </a:r>
            <a:endParaRPr sz="1636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6364" y="5345803"/>
            <a:ext cx="3486150" cy="51221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algn="ctr">
              <a:spcBef>
                <a:spcPts val="68"/>
              </a:spcBef>
            </a:pPr>
            <a:r>
              <a:rPr sz="1636" b="1" dirty="0">
                <a:cs typeface="Times New Roman"/>
              </a:rPr>
              <a:t>Tabla 11.2:</a:t>
            </a:r>
            <a:r>
              <a:rPr sz="1636" b="1" spc="-3" dirty="0">
                <a:cs typeface="Times New Roman"/>
              </a:rPr>
              <a:t> Equivalencia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entre AWG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-3" dirty="0">
                <a:cs typeface="Times New Roman"/>
              </a:rPr>
              <a:t> circular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mils.</a:t>
            </a:r>
            <a:endParaRPr sz="1636" b="1" dirty="0">
              <a:cs typeface="Times New Roman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744" y="1297278"/>
            <a:ext cx="2333193" cy="154092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833" y="1698166"/>
            <a:ext cx="5227927" cy="362437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718954" y="5922818"/>
            <a:ext cx="9257806" cy="919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7516" marR="38099" algn="just">
              <a:lnSpc>
                <a:spcPct val="111000"/>
              </a:lnSpc>
              <a:spcBef>
                <a:spcPts val="791"/>
              </a:spcBef>
            </a:pPr>
            <a:r>
              <a:rPr lang="es-ES" sz="1227" spc="-3" dirty="0">
                <a:latin typeface="Times New Roman"/>
                <a:cs typeface="Times New Roman"/>
              </a:rPr>
              <a:t>Por</a:t>
            </a:r>
            <a:r>
              <a:rPr lang="es-ES" sz="1227" spc="31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definición,</a:t>
            </a:r>
            <a:r>
              <a:rPr lang="es-ES" sz="1227" spc="3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Circular</a:t>
            </a:r>
            <a:r>
              <a:rPr lang="es-ES" sz="1227" spc="44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Mil</a:t>
            </a:r>
            <a:r>
              <a:rPr lang="es-ES" sz="1227" spc="3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(CM)</a:t>
            </a:r>
            <a:r>
              <a:rPr lang="es-ES" sz="1227" spc="31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es</a:t>
            </a:r>
            <a:r>
              <a:rPr lang="es-ES" sz="1227" spc="3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el</a:t>
            </a:r>
            <a:r>
              <a:rPr lang="es-ES" sz="1227" spc="3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área</a:t>
            </a:r>
            <a:r>
              <a:rPr lang="es-ES" sz="1227" spc="41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equivalente</a:t>
            </a:r>
            <a:r>
              <a:rPr lang="es-ES" sz="1227" spc="31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de</a:t>
            </a:r>
            <a:r>
              <a:rPr lang="es-ES" sz="1227" spc="34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un</a:t>
            </a:r>
            <a:r>
              <a:rPr lang="es-ES" sz="1227" spc="44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círculo</a:t>
            </a:r>
            <a:r>
              <a:rPr lang="es-ES" sz="1227" spc="48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cuyo</a:t>
            </a:r>
            <a:r>
              <a:rPr lang="es-ES" sz="1227" spc="34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diámetro</a:t>
            </a:r>
            <a:r>
              <a:rPr lang="es-ES" sz="1227" spc="3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es</a:t>
            </a:r>
            <a:r>
              <a:rPr lang="es-ES" sz="1227" spc="3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de </a:t>
            </a:r>
            <a:r>
              <a:rPr lang="es-ES" sz="1227" spc="-194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una</a:t>
            </a:r>
            <a:r>
              <a:rPr lang="es-ES" sz="1227" spc="-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milésima</a:t>
            </a:r>
            <a:r>
              <a:rPr lang="es-ES" sz="1227" spc="-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de</a:t>
            </a:r>
            <a:r>
              <a:rPr lang="es-ES" sz="1227" spc="-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pulgada </a:t>
            </a:r>
            <a:r>
              <a:rPr lang="es-ES" sz="1227" spc="-3" dirty="0">
                <a:latin typeface="Times New Roman"/>
                <a:cs typeface="Times New Roman"/>
              </a:rPr>
              <a:t>(0.001”),</a:t>
            </a:r>
            <a:r>
              <a:rPr lang="es-ES" sz="122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es </a:t>
            </a:r>
            <a:r>
              <a:rPr lang="es-ES" sz="1227" dirty="0">
                <a:latin typeface="Times New Roman"/>
                <a:cs typeface="Times New Roman"/>
              </a:rPr>
              <a:t>decir</a:t>
            </a:r>
            <a:r>
              <a:rPr lang="es-ES" sz="1227" spc="-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que:</a:t>
            </a:r>
          </a:p>
          <a:p>
            <a:pPr marL="237686" algn="just">
              <a:spcBef>
                <a:spcPts val="99"/>
              </a:spcBef>
            </a:pPr>
            <a:r>
              <a:rPr lang="es-ES" sz="1227" dirty="0">
                <a:latin typeface="Times New Roman"/>
                <a:cs typeface="Times New Roman"/>
              </a:rPr>
              <a:t>1</a:t>
            </a:r>
            <a:r>
              <a:rPr lang="es-ES" sz="1227" spc="-3" dirty="0">
                <a:latin typeface="Times New Roman"/>
                <a:cs typeface="Times New Roman"/>
              </a:rPr>
              <a:t> CM </a:t>
            </a:r>
            <a:r>
              <a:rPr lang="es-ES" sz="1227" dirty="0">
                <a:latin typeface="Times New Roman"/>
                <a:cs typeface="Times New Roman"/>
              </a:rPr>
              <a:t>=</a:t>
            </a:r>
            <a:r>
              <a:rPr lang="es-ES" sz="1227" spc="-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0.7854</a:t>
            </a:r>
            <a:r>
              <a:rPr lang="es-ES" sz="1227" spc="-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x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10</a:t>
            </a:r>
            <a:r>
              <a:rPr lang="es-ES" sz="1227" baseline="38194" dirty="0">
                <a:latin typeface="Times New Roman"/>
                <a:cs typeface="Times New Roman"/>
              </a:rPr>
              <a:t>-6</a:t>
            </a:r>
            <a:r>
              <a:rPr lang="es-ES" sz="1227" spc="107" baseline="38194" dirty="0">
                <a:latin typeface="Times New Roman"/>
                <a:cs typeface="Times New Roman"/>
              </a:rPr>
              <a:t> </a:t>
            </a:r>
            <a:r>
              <a:rPr lang="es-ES" sz="1227" spc="-7" dirty="0">
                <a:latin typeface="Times New Roman"/>
                <a:cs typeface="Times New Roman"/>
              </a:rPr>
              <a:t>pulg</a:t>
            </a:r>
            <a:r>
              <a:rPr lang="es-ES" sz="1227" spc="-10" baseline="38194" dirty="0">
                <a:latin typeface="Times New Roman"/>
                <a:cs typeface="Times New Roman"/>
              </a:rPr>
              <a:t>2</a:t>
            </a:r>
            <a:r>
              <a:rPr lang="es-ES" sz="1227" spc="102" baseline="38194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=</a:t>
            </a:r>
            <a:r>
              <a:rPr lang="es-ES" sz="1227" spc="-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506.71</a:t>
            </a:r>
            <a:r>
              <a:rPr lang="es-ES" sz="1227" spc="-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x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10</a:t>
            </a:r>
            <a:r>
              <a:rPr lang="es-ES" sz="1227" spc="-5" baseline="38194" dirty="0">
                <a:latin typeface="Times New Roman"/>
                <a:cs typeface="Times New Roman"/>
              </a:rPr>
              <a:t>-6</a:t>
            </a:r>
            <a:r>
              <a:rPr lang="es-ES" sz="1227" spc="10" baseline="38194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mm</a:t>
            </a:r>
            <a:r>
              <a:rPr lang="es-ES" sz="1227" spc="-5" baseline="38194" dirty="0">
                <a:latin typeface="Times New Roman"/>
                <a:cs typeface="Times New Roman"/>
              </a:rPr>
              <a:t>2</a:t>
            </a:r>
            <a:endParaRPr lang="es-ES" sz="1227" baseline="38194" dirty="0">
              <a:latin typeface="Times New Roman"/>
              <a:cs typeface="Times New Roman"/>
            </a:endParaRPr>
          </a:p>
          <a:p>
            <a:pPr marL="277516" marR="59313" algn="just">
              <a:lnSpc>
                <a:spcPct val="110000"/>
              </a:lnSpc>
            </a:pPr>
            <a:r>
              <a:rPr lang="es-ES" sz="1227" spc="-3" dirty="0">
                <a:latin typeface="Times New Roman"/>
                <a:cs typeface="Times New Roman"/>
              </a:rPr>
              <a:t>Luego,</a:t>
            </a:r>
            <a:r>
              <a:rPr lang="es-ES" sz="1227" dirty="0">
                <a:latin typeface="Times New Roman"/>
                <a:cs typeface="Times New Roman"/>
              </a:rPr>
              <a:t> para un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conductor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1/0,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7" dirty="0">
                <a:latin typeface="Times New Roman"/>
                <a:cs typeface="Times New Roman"/>
              </a:rPr>
              <a:t>cuya</a:t>
            </a:r>
            <a:r>
              <a:rPr lang="es-ES" sz="1227" spc="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área</a:t>
            </a:r>
            <a:r>
              <a:rPr lang="es-ES" sz="122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transversal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es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de</a:t>
            </a:r>
            <a:r>
              <a:rPr lang="es-ES" sz="1227" spc="-3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53.5</a:t>
            </a:r>
            <a:r>
              <a:rPr lang="es-ES" sz="1227" spc="3" dirty="0">
                <a:latin typeface="Times New Roman"/>
                <a:cs typeface="Times New Roman"/>
              </a:rPr>
              <a:t> mm</a:t>
            </a:r>
            <a:r>
              <a:rPr lang="es-ES" sz="1227" spc="5" baseline="38194" dirty="0">
                <a:latin typeface="Times New Roman"/>
                <a:cs typeface="Times New Roman"/>
              </a:rPr>
              <a:t>2</a:t>
            </a:r>
            <a:r>
              <a:rPr lang="es-ES" sz="1227" spc="3" dirty="0">
                <a:latin typeface="Times New Roman"/>
                <a:cs typeface="Times New Roman"/>
              </a:rPr>
              <a:t>, </a:t>
            </a:r>
            <a:r>
              <a:rPr lang="es-ES" sz="1227" spc="-3" dirty="0">
                <a:latin typeface="Times New Roman"/>
                <a:cs typeface="Times New Roman"/>
              </a:rPr>
              <a:t>su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calibre</a:t>
            </a:r>
            <a:r>
              <a:rPr lang="es-ES" sz="122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en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CM</a:t>
            </a:r>
            <a:r>
              <a:rPr lang="es-ES" sz="122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será: </a:t>
            </a:r>
            <a:r>
              <a:rPr lang="es-ES" sz="1227" spc="-194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Calibre</a:t>
            </a:r>
            <a:r>
              <a:rPr lang="es-ES" sz="1227" spc="-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1/0: 53.5 mm</a:t>
            </a:r>
            <a:r>
              <a:rPr lang="es-ES" sz="1227" baseline="38194" dirty="0">
                <a:latin typeface="Times New Roman"/>
                <a:cs typeface="Times New Roman"/>
              </a:rPr>
              <a:t>2</a:t>
            </a:r>
            <a:r>
              <a:rPr lang="es-ES" sz="1227" spc="92" baseline="38194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x</a:t>
            </a:r>
            <a:r>
              <a:rPr lang="es-ES" sz="1227" spc="7" dirty="0">
                <a:latin typeface="Times New Roman"/>
                <a:cs typeface="Times New Roman"/>
              </a:rPr>
              <a:t> </a:t>
            </a:r>
            <a:r>
              <a:rPr lang="es-ES" sz="1227" spc="-7" dirty="0">
                <a:latin typeface="Times New Roman"/>
                <a:cs typeface="Times New Roman"/>
              </a:rPr>
              <a:t>(1</a:t>
            </a:r>
            <a:r>
              <a:rPr lang="es-ES" sz="1227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CM</a:t>
            </a:r>
            <a:r>
              <a:rPr lang="es-ES" sz="1227" dirty="0">
                <a:latin typeface="Times New Roman"/>
                <a:cs typeface="Times New Roman"/>
              </a:rPr>
              <a:t> / 506.71</a:t>
            </a:r>
            <a:r>
              <a:rPr lang="es-ES" sz="1227" spc="-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x</a:t>
            </a:r>
            <a:r>
              <a:rPr lang="es-ES" sz="1227" spc="7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10</a:t>
            </a:r>
            <a:r>
              <a:rPr lang="es-ES" sz="1227" baseline="38194" dirty="0">
                <a:latin typeface="Times New Roman"/>
                <a:cs typeface="Times New Roman"/>
              </a:rPr>
              <a:t>-6</a:t>
            </a:r>
            <a:r>
              <a:rPr lang="es-ES" sz="1227" spc="107" baseline="38194" dirty="0">
                <a:latin typeface="Times New Roman"/>
                <a:cs typeface="Times New Roman"/>
              </a:rPr>
              <a:t> </a:t>
            </a:r>
            <a:r>
              <a:rPr lang="es-ES" sz="1227" spc="-3" dirty="0">
                <a:latin typeface="Times New Roman"/>
                <a:cs typeface="Times New Roman"/>
              </a:rPr>
              <a:t>mm</a:t>
            </a:r>
            <a:r>
              <a:rPr lang="es-ES" sz="1227" spc="-5" baseline="38194" dirty="0">
                <a:latin typeface="Times New Roman"/>
                <a:cs typeface="Times New Roman"/>
              </a:rPr>
              <a:t>2</a:t>
            </a:r>
            <a:r>
              <a:rPr lang="es-ES" sz="1227" spc="-3" dirty="0">
                <a:latin typeface="Times New Roman"/>
                <a:cs typeface="Times New Roman"/>
              </a:rPr>
              <a:t>)</a:t>
            </a:r>
            <a:r>
              <a:rPr lang="es-ES" sz="1227" spc="3" dirty="0">
                <a:latin typeface="Times New Roman"/>
                <a:cs typeface="Times New Roman"/>
              </a:rPr>
              <a:t> </a:t>
            </a:r>
            <a:r>
              <a:rPr lang="es-ES" sz="1227" b="1" dirty="0">
                <a:latin typeface="Times New Roman"/>
                <a:cs typeface="Times New Roman"/>
              </a:rPr>
              <a:t>≈</a:t>
            </a:r>
            <a:r>
              <a:rPr lang="es-ES" sz="1227" b="1" spc="201" dirty="0">
                <a:latin typeface="Times New Roman"/>
                <a:cs typeface="Times New Roman"/>
              </a:rPr>
              <a:t> </a:t>
            </a:r>
            <a:r>
              <a:rPr lang="es-ES" sz="1227" dirty="0">
                <a:latin typeface="Times New Roman"/>
                <a:cs typeface="Times New Roman"/>
              </a:rPr>
              <a:t>105,600 </a:t>
            </a:r>
            <a:r>
              <a:rPr lang="es-ES" sz="1227" spc="-3" dirty="0">
                <a:latin typeface="Times New Roman"/>
                <a:cs typeface="Times New Roman"/>
              </a:rPr>
              <a:t>CM</a:t>
            </a:r>
            <a:endParaRPr lang="es-ES" sz="1227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4474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51366" y="2652703"/>
            <a:ext cx="8390407" cy="4025991"/>
          </a:xfrm>
          <a:prstGeom prst="rect">
            <a:avLst/>
          </a:prstGeom>
        </p:spPr>
        <p:txBody>
          <a:bodyPr vert="horz" wrap="square" lIns="0" tIns="25544" rIns="0" bIns="0" rtlCol="0">
            <a:spAutoFit/>
          </a:bodyPr>
          <a:lstStyle/>
          <a:p>
            <a:pPr marL="34635">
              <a:spcBef>
                <a:spcPts val="201"/>
              </a:spcBef>
            </a:pPr>
            <a:r>
              <a:rPr sz="1364" b="1" dirty="0">
                <a:cs typeface="Times New Roman"/>
              </a:rPr>
              <a:t>11.7.3Cálculo</a:t>
            </a:r>
            <a:r>
              <a:rPr sz="1364" b="1" spc="3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de </a:t>
            </a:r>
            <a:r>
              <a:rPr sz="1364" b="1" spc="-3" dirty="0">
                <a:cs typeface="Times New Roman"/>
              </a:rPr>
              <a:t>las</a:t>
            </a:r>
            <a:r>
              <a:rPr sz="1364" b="1" spc="3" dirty="0">
                <a:cs typeface="Times New Roman"/>
              </a:rPr>
              <a:t> </a:t>
            </a:r>
            <a:r>
              <a:rPr sz="1364" b="1" spc="-3" dirty="0">
                <a:cs typeface="Times New Roman"/>
              </a:rPr>
              <a:t>Tensiones</a:t>
            </a:r>
            <a:r>
              <a:rPr sz="1364" b="1" spc="7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de</a:t>
            </a:r>
            <a:r>
              <a:rPr sz="1364" b="1" spc="-3" dirty="0">
                <a:cs typeface="Times New Roman"/>
              </a:rPr>
              <a:t> Paso</a:t>
            </a:r>
            <a:r>
              <a:rPr sz="1364" b="1" spc="-7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y</a:t>
            </a:r>
            <a:r>
              <a:rPr sz="1364" b="1" spc="7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de</a:t>
            </a:r>
            <a:r>
              <a:rPr sz="1364" b="1" spc="-3" dirty="0">
                <a:cs typeface="Times New Roman"/>
              </a:rPr>
              <a:t> </a:t>
            </a:r>
            <a:r>
              <a:rPr sz="1364" b="1" spc="-3" dirty="0" err="1">
                <a:cs typeface="Times New Roman"/>
              </a:rPr>
              <a:t>Contacto</a:t>
            </a:r>
            <a:r>
              <a:rPr sz="1364" b="1" spc="7" dirty="0">
                <a:cs typeface="Times New Roman"/>
              </a:rPr>
              <a:t> </a:t>
            </a:r>
            <a:r>
              <a:rPr sz="1364" b="1" spc="-3" dirty="0" err="1">
                <a:cs typeface="Times New Roman"/>
              </a:rPr>
              <a:t>Reales</a:t>
            </a:r>
            <a:endParaRPr lang="es-ES" sz="1364" b="1" spc="-3" dirty="0">
              <a:cs typeface="Times New Roman"/>
            </a:endParaRPr>
          </a:p>
          <a:p>
            <a:pPr marL="34635">
              <a:spcBef>
                <a:spcPts val="201"/>
              </a:spcBef>
            </a:pPr>
            <a:endParaRPr sz="1364" b="1" dirty="0">
              <a:cs typeface="Times New Roman"/>
            </a:endParaRPr>
          </a:p>
          <a:p>
            <a:pPr marL="34635" marR="29440">
              <a:lnSpc>
                <a:spcPct val="110000"/>
              </a:lnSpc>
              <a:spcBef>
                <a:spcPts val="14"/>
              </a:spcBef>
            </a:pPr>
            <a:r>
              <a:rPr sz="1364" spc="-3" dirty="0">
                <a:cs typeface="Times New Roman"/>
              </a:rPr>
              <a:t>Calcular</a:t>
            </a:r>
            <a:r>
              <a:rPr sz="1364" spc="14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la</a:t>
            </a:r>
            <a:r>
              <a:rPr sz="1364" spc="1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Tensión</a:t>
            </a:r>
            <a:r>
              <a:rPr sz="1364" b="1" i="1" spc="27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de</a:t>
            </a:r>
            <a:r>
              <a:rPr sz="1364" b="1" i="1" spc="14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Paso</a:t>
            </a:r>
            <a:r>
              <a:rPr sz="1364" b="1" i="1" spc="20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Real</a:t>
            </a:r>
            <a:r>
              <a:rPr sz="1364" b="1" i="1" spc="37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y</a:t>
            </a:r>
            <a:r>
              <a:rPr sz="1364" spc="3" dirty="0">
                <a:cs typeface="Times New Roman"/>
              </a:rPr>
              <a:t> la</a:t>
            </a:r>
            <a:r>
              <a:rPr sz="1364" spc="1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Tensión</a:t>
            </a:r>
            <a:r>
              <a:rPr sz="1364" b="1" i="1" spc="24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de</a:t>
            </a:r>
            <a:r>
              <a:rPr sz="1364" b="1" i="1" spc="24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Contacto</a:t>
            </a:r>
            <a:r>
              <a:rPr sz="1364" b="1" i="1" spc="17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Real</a:t>
            </a:r>
            <a:r>
              <a:rPr sz="1364" dirty="0">
                <a:cs typeface="Times New Roman"/>
              </a:rPr>
              <a:t>,</a:t>
            </a:r>
            <a:r>
              <a:rPr sz="1364" spc="20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aplicando</a:t>
            </a:r>
            <a:r>
              <a:rPr sz="1364" spc="1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las</a:t>
            </a:r>
            <a:r>
              <a:rPr sz="1364" spc="20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ecuaciones </a:t>
            </a:r>
            <a:r>
              <a:rPr sz="1364" spc="-194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siguientes,</a:t>
            </a:r>
            <a:r>
              <a:rPr sz="1364" spc="14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y</a:t>
            </a:r>
            <a:r>
              <a:rPr sz="1364" spc="-14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luego</a:t>
            </a:r>
            <a:r>
              <a:rPr sz="1364" spc="10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compararlas</a:t>
            </a:r>
            <a:r>
              <a:rPr sz="1364" spc="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con </a:t>
            </a:r>
            <a:r>
              <a:rPr sz="1364" spc="-3" dirty="0">
                <a:cs typeface="Times New Roman"/>
              </a:rPr>
              <a:t>las</a:t>
            </a:r>
            <a:r>
              <a:rPr sz="1364" spc="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Tensiones</a:t>
            </a:r>
            <a:r>
              <a:rPr sz="1364" b="1" i="1" spc="10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Permisibles</a:t>
            </a:r>
            <a:r>
              <a:rPr sz="1364" b="1" i="1" spc="3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de</a:t>
            </a:r>
            <a:r>
              <a:rPr sz="1364" b="1" i="1" spc="-3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Paso y </a:t>
            </a:r>
            <a:r>
              <a:rPr sz="1364" b="1" i="1" spc="3" dirty="0">
                <a:cs typeface="Times New Roman"/>
              </a:rPr>
              <a:t>de</a:t>
            </a:r>
            <a:r>
              <a:rPr sz="1364" b="1" i="1" dirty="0">
                <a:cs typeface="Times New Roman"/>
              </a:rPr>
              <a:t> Contacto.</a:t>
            </a:r>
            <a:endParaRPr sz="1364" dirty="0">
              <a:cs typeface="Times New Roman"/>
            </a:endParaRPr>
          </a:p>
          <a:p>
            <a:pPr marL="34635">
              <a:spcBef>
                <a:spcPts val="95"/>
              </a:spcBef>
            </a:pPr>
            <a:r>
              <a:rPr sz="1364" spc="-7" dirty="0">
                <a:cs typeface="Times New Roman"/>
              </a:rPr>
              <a:t>La</a:t>
            </a:r>
            <a:r>
              <a:rPr sz="1364" spc="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Tensión</a:t>
            </a:r>
            <a:r>
              <a:rPr sz="1364" b="1" i="1" spc="10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de Paso</a:t>
            </a:r>
            <a:r>
              <a:rPr sz="1364" b="1" i="1" spc="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Real</a:t>
            </a:r>
            <a:r>
              <a:rPr sz="1364" b="1" i="1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en</a:t>
            </a:r>
            <a:r>
              <a:rPr sz="1364" spc="7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una </a:t>
            </a:r>
            <a:r>
              <a:rPr sz="1364" spc="-3" dirty="0">
                <a:cs typeface="Times New Roman"/>
              </a:rPr>
              <a:t>subestación</a:t>
            </a:r>
            <a:r>
              <a:rPr sz="1364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eléctrica</a:t>
            </a:r>
            <a:r>
              <a:rPr sz="1364" spc="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viene</a:t>
            </a:r>
            <a:r>
              <a:rPr sz="1364" spc="-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dada</a:t>
            </a:r>
            <a:r>
              <a:rPr sz="1364" spc="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por</a:t>
            </a:r>
            <a:r>
              <a:rPr sz="1364" spc="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la </a:t>
            </a:r>
            <a:r>
              <a:rPr sz="1364" spc="-3" dirty="0">
                <a:cs typeface="Times New Roman"/>
              </a:rPr>
              <a:t>ecuación</a:t>
            </a:r>
            <a:r>
              <a:rPr sz="1364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siguiente:</a:t>
            </a:r>
            <a:endParaRPr sz="1364" dirty="0">
              <a:cs typeface="Times New Roman"/>
            </a:endParaRPr>
          </a:p>
          <a:p>
            <a:pPr marL="340726">
              <a:spcBef>
                <a:spcPts val="82"/>
              </a:spcBef>
            </a:pPr>
            <a:r>
              <a:rPr sz="1364" spc="-3" dirty="0" err="1">
                <a:cs typeface="Times New Roman"/>
              </a:rPr>
              <a:t>Donde</a:t>
            </a:r>
            <a:r>
              <a:rPr sz="1364" spc="-3" dirty="0">
                <a:cs typeface="Times New Roman"/>
              </a:rPr>
              <a:t>:</a:t>
            </a:r>
            <a:endParaRPr sz="1364" dirty="0">
              <a:cs typeface="Times New Roman"/>
            </a:endParaRPr>
          </a:p>
          <a:p>
            <a:pPr marL="340726">
              <a:spcBef>
                <a:spcPts val="106"/>
              </a:spcBef>
            </a:pPr>
            <a:r>
              <a:rPr sz="1364" b="1" spc="-3" dirty="0">
                <a:cs typeface="Times New Roman"/>
              </a:rPr>
              <a:t>Ep</a:t>
            </a:r>
            <a:r>
              <a:rPr sz="1364" b="1" dirty="0">
                <a:cs typeface="Times New Roman"/>
              </a:rPr>
              <a:t> </a:t>
            </a:r>
            <a:r>
              <a:rPr sz="1364" b="1" spc="-5" baseline="-10416" dirty="0">
                <a:cs typeface="Times New Roman"/>
              </a:rPr>
              <a:t>Real</a:t>
            </a:r>
            <a:r>
              <a:rPr sz="1364" b="1" spc="107" baseline="-10416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</a:t>
            </a:r>
            <a:r>
              <a:rPr sz="1364" b="1" spc="-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Tensión</a:t>
            </a:r>
            <a:r>
              <a:rPr sz="1364" dirty="0">
                <a:cs typeface="Times New Roman"/>
              </a:rPr>
              <a:t> de</a:t>
            </a:r>
            <a:r>
              <a:rPr sz="1364" spc="-3" dirty="0">
                <a:cs typeface="Times New Roman"/>
              </a:rPr>
              <a:t> </a:t>
            </a:r>
            <a:r>
              <a:rPr sz="1364" spc="-7" dirty="0">
                <a:cs typeface="Times New Roman"/>
              </a:rPr>
              <a:t>Paso</a:t>
            </a:r>
            <a:r>
              <a:rPr sz="1364" spc="-3" dirty="0">
                <a:cs typeface="Times New Roman"/>
              </a:rPr>
              <a:t> Real,</a:t>
            </a:r>
            <a:r>
              <a:rPr sz="1364" dirty="0">
                <a:cs typeface="Times New Roman"/>
              </a:rPr>
              <a:t> en</a:t>
            </a:r>
            <a:r>
              <a:rPr sz="1364" spc="-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voltios.</a:t>
            </a:r>
          </a:p>
          <a:p>
            <a:pPr marL="496586">
              <a:spcBef>
                <a:spcPts val="99"/>
              </a:spcBef>
            </a:pPr>
            <a:r>
              <a:rPr sz="1364" b="1" spc="-7" dirty="0">
                <a:cs typeface="Times New Roman"/>
              </a:rPr>
              <a:t>Ks</a:t>
            </a:r>
            <a:r>
              <a:rPr sz="1364" b="1" spc="3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</a:t>
            </a:r>
            <a:r>
              <a:rPr sz="1364" b="1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Coeficiente</a:t>
            </a:r>
            <a:r>
              <a:rPr sz="1364" spc="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de </a:t>
            </a:r>
            <a:r>
              <a:rPr sz="1364" spc="-3" dirty="0">
                <a:cs typeface="Times New Roman"/>
              </a:rPr>
              <a:t>espaciamiento</a:t>
            </a:r>
            <a:r>
              <a:rPr sz="1364" spc="20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y</a:t>
            </a:r>
            <a:r>
              <a:rPr sz="1364" spc="-10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profundidad</a:t>
            </a:r>
            <a:r>
              <a:rPr sz="1364" spc="7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de la</a:t>
            </a:r>
            <a:r>
              <a:rPr sz="1364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malla.</a:t>
            </a:r>
            <a:endParaRPr sz="1364" dirty="0">
              <a:cs typeface="Times New Roman"/>
            </a:endParaRPr>
          </a:p>
          <a:p>
            <a:pPr marL="496586">
              <a:spcBef>
                <a:spcPts val="99"/>
              </a:spcBef>
            </a:pPr>
            <a:r>
              <a:rPr sz="1364" b="1" spc="-3" dirty="0">
                <a:cs typeface="Times New Roman"/>
              </a:rPr>
              <a:t>Ki</a:t>
            </a:r>
            <a:r>
              <a:rPr sz="1364" b="1" spc="3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</a:t>
            </a:r>
            <a:r>
              <a:rPr sz="1364" b="1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Coeficiente</a:t>
            </a:r>
            <a:r>
              <a:rPr sz="1364" dirty="0">
                <a:cs typeface="Times New Roman"/>
              </a:rPr>
              <a:t> de </a:t>
            </a:r>
            <a:r>
              <a:rPr sz="1364" spc="-3" dirty="0">
                <a:cs typeface="Times New Roman"/>
              </a:rPr>
              <a:t>irregularidad</a:t>
            </a:r>
            <a:r>
              <a:rPr sz="1364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del</a:t>
            </a:r>
            <a:r>
              <a:rPr sz="1364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terreno.</a:t>
            </a:r>
            <a:endParaRPr sz="1364" dirty="0">
              <a:cs typeface="Times New Roman"/>
            </a:endParaRPr>
          </a:p>
          <a:p>
            <a:pPr marL="548539">
              <a:spcBef>
                <a:spcPts val="99"/>
              </a:spcBef>
            </a:pPr>
            <a:r>
              <a:rPr sz="1364" b="1" dirty="0">
                <a:cs typeface="Times New Roman"/>
              </a:rPr>
              <a:t>ρ</a:t>
            </a:r>
            <a:r>
              <a:rPr sz="1364" b="1" spc="-3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</a:t>
            </a:r>
            <a:r>
              <a:rPr sz="1364" b="1" spc="-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Resistividad del</a:t>
            </a:r>
            <a:r>
              <a:rPr sz="1364" spc="-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Suelo, </a:t>
            </a:r>
            <a:r>
              <a:rPr sz="1364" dirty="0">
                <a:cs typeface="Times New Roman"/>
              </a:rPr>
              <a:t>en</a:t>
            </a:r>
            <a:r>
              <a:rPr sz="1364" spc="-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Ω-m</a:t>
            </a:r>
          </a:p>
          <a:p>
            <a:pPr marL="574515">
              <a:spcBef>
                <a:spcPts val="106"/>
              </a:spcBef>
            </a:pPr>
            <a:r>
              <a:rPr sz="1364" b="1" spc="-3" dirty="0">
                <a:cs typeface="Times New Roman"/>
              </a:rPr>
              <a:t>I </a:t>
            </a:r>
            <a:r>
              <a:rPr sz="1364" b="1" dirty="0">
                <a:cs typeface="Times New Roman"/>
              </a:rPr>
              <a:t>= </a:t>
            </a:r>
            <a:r>
              <a:rPr sz="1364" spc="-3" dirty="0">
                <a:cs typeface="Times New Roman"/>
              </a:rPr>
              <a:t>Corriente</a:t>
            </a:r>
            <a:r>
              <a:rPr sz="1364" dirty="0">
                <a:cs typeface="Times New Roman"/>
              </a:rPr>
              <a:t> máxima</a:t>
            </a:r>
            <a:r>
              <a:rPr sz="1364" spc="-7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de</a:t>
            </a:r>
            <a:r>
              <a:rPr sz="1364" spc="-3" dirty="0">
                <a:cs typeface="Times New Roman"/>
              </a:rPr>
              <a:t> falla,</a:t>
            </a:r>
            <a:r>
              <a:rPr sz="1364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en amperios.</a:t>
            </a:r>
            <a:endParaRPr sz="1364" dirty="0">
              <a:cs typeface="Times New Roman"/>
            </a:endParaRPr>
          </a:p>
          <a:p>
            <a:pPr marL="548539">
              <a:spcBef>
                <a:spcPts val="99"/>
              </a:spcBef>
            </a:pPr>
            <a:r>
              <a:rPr sz="1364" b="1" dirty="0">
                <a:cs typeface="Times New Roman"/>
              </a:rPr>
              <a:t>L</a:t>
            </a:r>
            <a:r>
              <a:rPr sz="1364" b="1" spc="-3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</a:t>
            </a:r>
            <a:r>
              <a:rPr sz="1364" b="1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Longitud total </a:t>
            </a:r>
            <a:r>
              <a:rPr sz="1364" dirty="0">
                <a:cs typeface="Times New Roman"/>
              </a:rPr>
              <a:t>del</a:t>
            </a:r>
            <a:r>
              <a:rPr sz="1364" spc="-3" dirty="0">
                <a:cs typeface="Times New Roman"/>
              </a:rPr>
              <a:t> conductor, en</a:t>
            </a:r>
            <a:r>
              <a:rPr sz="1364" dirty="0">
                <a:cs typeface="Times New Roman"/>
              </a:rPr>
              <a:t> metros.</a:t>
            </a:r>
          </a:p>
          <a:p>
            <a:pPr>
              <a:spcBef>
                <a:spcPts val="17"/>
              </a:spcBef>
            </a:pPr>
            <a:endParaRPr sz="1364" dirty="0">
              <a:cs typeface="Times New Roman"/>
            </a:endParaRPr>
          </a:p>
          <a:p>
            <a:pPr marL="34635"/>
            <a:r>
              <a:rPr sz="1364" spc="-7" dirty="0">
                <a:cs typeface="Times New Roman"/>
              </a:rPr>
              <a:t>La</a:t>
            </a:r>
            <a:r>
              <a:rPr sz="1364" spc="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Tensión</a:t>
            </a:r>
            <a:r>
              <a:rPr sz="1364" b="1" i="1" spc="7" dirty="0">
                <a:cs typeface="Times New Roman"/>
              </a:rPr>
              <a:t> </a:t>
            </a:r>
            <a:r>
              <a:rPr sz="1364" b="1" i="1" dirty="0">
                <a:cs typeface="Times New Roman"/>
              </a:rPr>
              <a:t>de Contacto</a:t>
            </a:r>
            <a:r>
              <a:rPr sz="1364" b="1" i="1" spc="7" dirty="0">
                <a:cs typeface="Times New Roman"/>
              </a:rPr>
              <a:t> </a:t>
            </a:r>
            <a:r>
              <a:rPr sz="1364" b="1" i="1" spc="-3" dirty="0">
                <a:cs typeface="Times New Roman"/>
              </a:rPr>
              <a:t>Real</a:t>
            </a:r>
            <a:r>
              <a:rPr sz="1364" b="1" i="1" spc="10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en</a:t>
            </a:r>
            <a:r>
              <a:rPr sz="1364" spc="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una</a:t>
            </a:r>
            <a:r>
              <a:rPr sz="1364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subestación</a:t>
            </a:r>
            <a:r>
              <a:rPr sz="1364" spc="10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eléctrica</a:t>
            </a:r>
            <a:r>
              <a:rPr sz="1364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se</a:t>
            </a:r>
            <a:r>
              <a:rPr sz="1364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expresa</a:t>
            </a:r>
            <a:r>
              <a:rPr sz="1364" spc="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como</a:t>
            </a:r>
            <a:r>
              <a:rPr sz="1364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sigue:</a:t>
            </a:r>
            <a:endParaRPr sz="1364" dirty="0">
              <a:cs typeface="Times New Roman"/>
            </a:endParaRPr>
          </a:p>
          <a:p>
            <a:pPr marL="340726">
              <a:spcBef>
                <a:spcPts val="82"/>
              </a:spcBef>
            </a:pPr>
            <a:endParaRPr lang="es-ES" sz="1364" spc="-3" dirty="0">
              <a:cs typeface="Times New Roman"/>
            </a:endParaRPr>
          </a:p>
          <a:p>
            <a:pPr marL="340726">
              <a:spcBef>
                <a:spcPts val="82"/>
              </a:spcBef>
            </a:pPr>
            <a:r>
              <a:rPr sz="1364" spc="-3" dirty="0" err="1">
                <a:cs typeface="Times New Roman"/>
              </a:rPr>
              <a:t>Donde</a:t>
            </a:r>
            <a:r>
              <a:rPr sz="1364" spc="-3" dirty="0">
                <a:cs typeface="Times New Roman"/>
              </a:rPr>
              <a:t>:</a:t>
            </a:r>
            <a:endParaRPr sz="1364" dirty="0">
              <a:cs typeface="Times New Roman"/>
            </a:endParaRPr>
          </a:p>
          <a:p>
            <a:pPr marL="340726">
              <a:spcBef>
                <a:spcPts val="99"/>
              </a:spcBef>
            </a:pPr>
            <a:r>
              <a:rPr sz="1364" b="1" dirty="0">
                <a:cs typeface="Times New Roman"/>
              </a:rPr>
              <a:t>Et</a:t>
            </a:r>
            <a:r>
              <a:rPr sz="1364" b="1" spc="-7" dirty="0">
                <a:cs typeface="Times New Roman"/>
              </a:rPr>
              <a:t> </a:t>
            </a:r>
            <a:r>
              <a:rPr sz="1364" b="1" baseline="-10416" dirty="0">
                <a:cs typeface="Times New Roman"/>
              </a:rPr>
              <a:t>Real</a:t>
            </a:r>
            <a:r>
              <a:rPr sz="1364" b="1" spc="102" baseline="-10416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</a:t>
            </a:r>
            <a:r>
              <a:rPr sz="1364" b="1" spc="-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Tensión </a:t>
            </a:r>
            <a:r>
              <a:rPr sz="1364" dirty="0">
                <a:cs typeface="Times New Roman"/>
              </a:rPr>
              <a:t>de</a:t>
            </a:r>
            <a:r>
              <a:rPr sz="1364" spc="-7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Contacto</a:t>
            </a:r>
            <a:r>
              <a:rPr sz="1364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Real, </a:t>
            </a:r>
            <a:r>
              <a:rPr sz="1364" dirty="0">
                <a:cs typeface="Times New Roman"/>
              </a:rPr>
              <a:t>en</a:t>
            </a:r>
            <a:r>
              <a:rPr sz="1364" spc="-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voltios.</a:t>
            </a:r>
          </a:p>
          <a:p>
            <a:pPr marL="444632">
              <a:spcBef>
                <a:spcPts val="106"/>
              </a:spcBef>
            </a:pPr>
            <a:r>
              <a:rPr sz="1364" b="1" dirty="0">
                <a:cs typeface="Times New Roman"/>
              </a:rPr>
              <a:t>Km</a:t>
            </a:r>
            <a:r>
              <a:rPr sz="1364" b="1" spc="-10" dirty="0">
                <a:cs typeface="Times New Roman"/>
              </a:rPr>
              <a:t> </a:t>
            </a:r>
            <a:r>
              <a:rPr sz="1364" b="1" dirty="0">
                <a:cs typeface="Times New Roman"/>
              </a:rPr>
              <a:t>= </a:t>
            </a:r>
            <a:r>
              <a:rPr sz="1364" spc="-3" dirty="0">
                <a:cs typeface="Times New Roman"/>
              </a:rPr>
              <a:t>Coeficiente</a:t>
            </a:r>
            <a:r>
              <a:rPr sz="1364" spc="3" dirty="0">
                <a:cs typeface="Times New Roman"/>
              </a:rPr>
              <a:t> </a:t>
            </a:r>
            <a:r>
              <a:rPr sz="1364" spc="-3" dirty="0">
                <a:cs typeface="Times New Roman"/>
              </a:rPr>
              <a:t>geométrico</a:t>
            </a:r>
            <a:r>
              <a:rPr sz="1364" dirty="0">
                <a:cs typeface="Times New Roman"/>
              </a:rPr>
              <a:t> de</a:t>
            </a:r>
            <a:r>
              <a:rPr sz="1364" spc="-3" dirty="0">
                <a:cs typeface="Times New Roman"/>
              </a:rPr>
              <a:t> </a:t>
            </a:r>
            <a:r>
              <a:rPr sz="1364" dirty="0">
                <a:cs typeface="Times New Roman"/>
              </a:rPr>
              <a:t>la </a:t>
            </a:r>
            <a:r>
              <a:rPr sz="1364" spc="-3" dirty="0">
                <a:cs typeface="Times New Roman"/>
              </a:rPr>
              <a:t>malla.</a:t>
            </a:r>
            <a:endParaRPr sz="1364" dirty="0">
              <a:cs typeface="Times New Roman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1366" y="332198"/>
            <a:ext cx="11689773" cy="95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7516"/>
            <a:r>
              <a:rPr lang="es-ES" sz="1364" b="1" spc="-3" dirty="0">
                <a:latin typeface="Times New Roman"/>
                <a:cs typeface="Times New Roman"/>
              </a:rPr>
              <a:t>11.7.2</a:t>
            </a:r>
            <a:r>
              <a:rPr lang="es-ES" sz="1364" b="1" spc="61" dirty="0">
                <a:latin typeface="Times New Roman"/>
                <a:cs typeface="Times New Roman"/>
              </a:rPr>
              <a:t> </a:t>
            </a:r>
            <a:r>
              <a:rPr lang="es-ES" sz="1364" b="1" spc="-3" dirty="0">
                <a:latin typeface="Times New Roman"/>
                <a:cs typeface="Times New Roman"/>
              </a:rPr>
              <a:t>Cálculo</a:t>
            </a:r>
            <a:r>
              <a:rPr lang="es-ES" sz="1364" b="1" spc="7" dirty="0">
                <a:latin typeface="Times New Roman"/>
                <a:cs typeface="Times New Roman"/>
              </a:rPr>
              <a:t> </a:t>
            </a:r>
            <a:r>
              <a:rPr lang="es-ES" sz="1364" b="1" spc="-7" dirty="0">
                <a:latin typeface="Times New Roman"/>
                <a:cs typeface="Times New Roman"/>
              </a:rPr>
              <a:t>de</a:t>
            </a:r>
            <a:r>
              <a:rPr lang="es-ES" sz="1364" b="1" spc="3" dirty="0">
                <a:latin typeface="Times New Roman"/>
                <a:cs typeface="Times New Roman"/>
              </a:rPr>
              <a:t> </a:t>
            </a:r>
            <a:r>
              <a:rPr lang="es-ES" sz="1364" b="1" spc="-3" dirty="0">
                <a:latin typeface="Times New Roman"/>
                <a:cs typeface="Times New Roman"/>
              </a:rPr>
              <a:t>las</a:t>
            </a:r>
            <a:r>
              <a:rPr lang="es-ES" sz="1364" b="1" spc="7" dirty="0">
                <a:latin typeface="Times New Roman"/>
                <a:cs typeface="Times New Roman"/>
              </a:rPr>
              <a:t> </a:t>
            </a:r>
            <a:r>
              <a:rPr lang="es-ES" sz="1364" b="1" spc="-3" dirty="0">
                <a:latin typeface="Times New Roman"/>
                <a:cs typeface="Times New Roman"/>
              </a:rPr>
              <a:t>Tensiones</a:t>
            </a:r>
            <a:r>
              <a:rPr lang="es-ES" sz="1364" b="1" spc="3" dirty="0">
                <a:latin typeface="Times New Roman"/>
                <a:cs typeface="Times New Roman"/>
              </a:rPr>
              <a:t> </a:t>
            </a:r>
            <a:r>
              <a:rPr lang="es-ES" sz="1364" b="1" spc="-3" dirty="0">
                <a:latin typeface="Times New Roman"/>
                <a:cs typeface="Times New Roman"/>
              </a:rPr>
              <a:t>Permisibles</a:t>
            </a:r>
            <a:r>
              <a:rPr lang="es-ES" sz="1364" b="1" spc="7" dirty="0">
                <a:latin typeface="Times New Roman"/>
                <a:cs typeface="Times New Roman"/>
              </a:rPr>
              <a:t> </a:t>
            </a:r>
            <a:r>
              <a:rPr lang="es-ES" sz="1364" b="1" dirty="0">
                <a:latin typeface="Times New Roman"/>
                <a:cs typeface="Times New Roman"/>
              </a:rPr>
              <a:t>de</a:t>
            </a:r>
            <a:r>
              <a:rPr lang="es-ES" sz="1364" b="1" spc="-7" dirty="0">
                <a:latin typeface="Times New Roman"/>
                <a:cs typeface="Times New Roman"/>
              </a:rPr>
              <a:t> </a:t>
            </a:r>
            <a:r>
              <a:rPr lang="es-ES" sz="1364" b="1" spc="-3" dirty="0">
                <a:latin typeface="Times New Roman"/>
                <a:cs typeface="Times New Roman"/>
              </a:rPr>
              <a:t>Paso</a:t>
            </a:r>
            <a:r>
              <a:rPr lang="es-ES" sz="1364" b="1" spc="-7" dirty="0">
                <a:latin typeface="Times New Roman"/>
                <a:cs typeface="Times New Roman"/>
              </a:rPr>
              <a:t> </a:t>
            </a:r>
            <a:r>
              <a:rPr lang="es-ES" sz="1364" b="1" dirty="0">
                <a:latin typeface="Times New Roman"/>
                <a:cs typeface="Times New Roman"/>
              </a:rPr>
              <a:t>y</a:t>
            </a:r>
            <a:r>
              <a:rPr lang="es-ES" sz="1364" b="1" spc="3" dirty="0">
                <a:latin typeface="Times New Roman"/>
                <a:cs typeface="Times New Roman"/>
              </a:rPr>
              <a:t> </a:t>
            </a:r>
            <a:r>
              <a:rPr lang="es-ES" sz="1364" b="1" dirty="0">
                <a:latin typeface="Times New Roman"/>
                <a:cs typeface="Times New Roman"/>
              </a:rPr>
              <a:t>de </a:t>
            </a:r>
            <a:r>
              <a:rPr lang="es-ES" sz="1364" b="1" spc="-3" dirty="0">
                <a:latin typeface="Times New Roman"/>
                <a:cs typeface="Times New Roman"/>
              </a:rPr>
              <a:t>Contacto</a:t>
            </a:r>
          </a:p>
          <a:p>
            <a:pPr marL="277516"/>
            <a:endParaRPr lang="es-ES" sz="1364" spc="-3" dirty="0">
              <a:latin typeface="Times New Roman"/>
              <a:cs typeface="Times New Roman"/>
            </a:endParaRPr>
          </a:p>
          <a:p>
            <a:pPr marL="277516"/>
            <a:endParaRPr lang="es-ES" sz="1364" dirty="0">
              <a:latin typeface="Times New Roman"/>
              <a:cs typeface="Times New Roman"/>
            </a:endParaRPr>
          </a:p>
          <a:p>
            <a:pPr marL="277516" marR="34635">
              <a:lnSpc>
                <a:spcPct val="110000"/>
              </a:lnSpc>
              <a:spcBef>
                <a:spcPts val="14"/>
              </a:spcBef>
            </a:pPr>
            <a:r>
              <a:rPr lang="es-ES" sz="1364" spc="-3" dirty="0">
                <a:latin typeface="Times New Roman"/>
                <a:cs typeface="Times New Roman"/>
              </a:rPr>
              <a:t>Calcular</a:t>
            </a:r>
            <a:r>
              <a:rPr lang="es-ES" sz="1364" spc="20" dirty="0">
                <a:latin typeface="Times New Roman"/>
                <a:cs typeface="Times New Roman"/>
              </a:rPr>
              <a:t> </a:t>
            </a:r>
            <a:r>
              <a:rPr lang="es-ES" sz="1364" spc="-3" dirty="0">
                <a:latin typeface="Times New Roman"/>
                <a:cs typeface="Times New Roman"/>
              </a:rPr>
              <a:t>las</a:t>
            </a:r>
            <a:r>
              <a:rPr lang="es-ES" sz="1364" spc="31" dirty="0">
                <a:latin typeface="Times New Roman"/>
                <a:cs typeface="Times New Roman"/>
              </a:rPr>
              <a:t> </a:t>
            </a:r>
            <a:r>
              <a:rPr lang="es-ES" sz="1364" b="1" i="1" spc="-3" dirty="0">
                <a:latin typeface="Times New Roman"/>
                <a:cs typeface="Times New Roman"/>
              </a:rPr>
              <a:t>Tensión</a:t>
            </a:r>
            <a:r>
              <a:rPr lang="es-ES" sz="1364" b="1" i="1" spc="27" dirty="0">
                <a:latin typeface="Times New Roman"/>
                <a:cs typeface="Times New Roman"/>
              </a:rPr>
              <a:t> </a:t>
            </a:r>
            <a:r>
              <a:rPr lang="es-ES" sz="1364" b="1" i="1" dirty="0">
                <a:latin typeface="Times New Roman"/>
                <a:cs typeface="Times New Roman"/>
              </a:rPr>
              <a:t>Permisible</a:t>
            </a:r>
            <a:r>
              <a:rPr lang="es-ES" sz="1364" b="1" i="1" spc="24" dirty="0">
                <a:latin typeface="Times New Roman"/>
                <a:cs typeface="Times New Roman"/>
              </a:rPr>
              <a:t> </a:t>
            </a:r>
            <a:r>
              <a:rPr lang="es-ES" sz="1364" b="1" i="1" dirty="0">
                <a:latin typeface="Times New Roman"/>
                <a:cs typeface="Times New Roman"/>
              </a:rPr>
              <a:t>de</a:t>
            </a:r>
            <a:r>
              <a:rPr lang="es-ES" sz="1364" b="1" i="1" spc="20" dirty="0">
                <a:latin typeface="Times New Roman"/>
                <a:cs typeface="Times New Roman"/>
              </a:rPr>
              <a:t> </a:t>
            </a:r>
            <a:r>
              <a:rPr lang="es-ES" sz="1364" b="1" i="1" dirty="0">
                <a:latin typeface="Times New Roman"/>
                <a:cs typeface="Times New Roman"/>
              </a:rPr>
              <a:t>Paso</a:t>
            </a:r>
            <a:r>
              <a:rPr lang="es-ES" sz="1364" b="1" i="1" spc="48" dirty="0">
                <a:latin typeface="Times New Roman"/>
                <a:cs typeface="Times New Roman"/>
              </a:rPr>
              <a:t> </a:t>
            </a:r>
            <a:r>
              <a:rPr lang="es-ES" sz="1364" dirty="0">
                <a:latin typeface="Times New Roman"/>
                <a:cs typeface="Times New Roman"/>
              </a:rPr>
              <a:t>y</a:t>
            </a:r>
            <a:r>
              <a:rPr lang="es-ES" sz="1364" spc="14" dirty="0">
                <a:latin typeface="Times New Roman"/>
                <a:cs typeface="Times New Roman"/>
              </a:rPr>
              <a:t> </a:t>
            </a:r>
            <a:r>
              <a:rPr lang="es-ES" sz="1364" b="1" i="1" spc="-3" dirty="0">
                <a:latin typeface="Times New Roman"/>
                <a:cs typeface="Times New Roman"/>
              </a:rPr>
              <a:t>Tensión</a:t>
            </a:r>
            <a:r>
              <a:rPr lang="es-ES" sz="1364" b="1" i="1" spc="31" dirty="0">
                <a:latin typeface="Times New Roman"/>
                <a:cs typeface="Times New Roman"/>
              </a:rPr>
              <a:t> </a:t>
            </a:r>
            <a:r>
              <a:rPr lang="es-ES" sz="1364" b="1" i="1" dirty="0">
                <a:latin typeface="Times New Roman"/>
                <a:cs typeface="Times New Roman"/>
              </a:rPr>
              <a:t>Permisible</a:t>
            </a:r>
            <a:r>
              <a:rPr lang="es-ES" sz="1364" b="1" i="1" spc="20" dirty="0">
                <a:latin typeface="Times New Roman"/>
                <a:cs typeface="Times New Roman"/>
              </a:rPr>
              <a:t> </a:t>
            </a:r>
            <a:r>
              <a:rPr lang="es-ES" sz="1364" b="1" i="1" dirty="0">
                <a:latin typeface="Times New Roman"/>
                <a:cs typeface="Times New Roman"/>
              </a:rPr>
              <a:t>de</a:t>
            </a:r>
            <a:r>
              <a:rPr lang="es-ES" sz="1364" b="1" i="1" spc="20" dirty="0">
                <a:latin typeface="Times New Roman"/>
                <a:cs typeface="Times New Roman"/>
              </a:rPr>
              <a:t> </a:t>
            </a:r>
            <a:r>
              <a:rPr lang="es-ES" sz="1364" b="1" i="1" dirty="0">
                <a:latin typeface="Times New Roman"/>
                <a:cs typeface="Times New Roman"/>
              </a:rPr>
              <a:t>Contacto</a:t>
            </a:r>
            <a:r>
              <a:rPr lang="es-ES" sz="1364" dirty="0">
                <a:latin typeface="Times New Roman"/>
                <a:cs typeface="Times New Roman"/>
              </a:rPr>
              <a:t>,</a:t>
            </a:r>
            <a:r>
              <a:rPr lang="es-ES" sz="1364" spc="24" dirty="0">
                <a:latin typeface="Times New Roman"/>
                <a:cs typeface="Times New Roman"/>
              </a:rPr>
              <a:t> </a:t>
            </a:r>
            <a:r>
              <a:rPr lang="es-ES" sz="1364" dirty="0">
                <a:latin typeface="Times New Roman"/>
                <a:cs typeface="Times New Roman"/>
              </a:rPr>
              <a:t>utilizando</a:t>
            </a:r>
            <a:r>
              <a:rPr lang="es-ES" sz="1364" spc="20" dirty="0">
                <a:latin typeface="Times New Roman"/>
                <a:cs typeface="Times New Roman"/>
              </a:rPr>
              <a:t> </a:t>
            </a:r>
            <a:r>
              <a:rPr lang="es-ES" sz="1364" spc="-3" dirty="0">
                <a:latin typeface="Times New Roman"/>
                <a:cs typeface="Times New Roman"/>
              </a:rPr>
              <a:t>las </a:t>
            </a:r>
            <a:r>
              <a:rPr lang="es-ES" sz="1364" spc="-194" dirty="0">
                <a:latin typeface="Times New Roman"/>
                <a:cs typeface="Times New Roman"/>
              </a:rPr>
              <a:t> </a:t>
            </a:r>
            <a:r>
              <a:rPr lang="es-ES" sz="1364" spc="-3" dirty="0">
                <a:latin typeface="Times New Roman"/>
                <a:cs typeface="Times New Roman"/>
              </a:rPr>
              <a:t>Ecuaciones</a:t>
            </a:r>
            <a:r>
              <a:rPr lang="es-ES" sz="1364" dirty="0">
                <a:latin typeface="Times New Roman"/>
                <a:cs typeface="Times New Roman"/>
              </a:rPr>
              <a:t> (3)</a:t>
            </a:r>
            <a:r>
              <a:rPr lang="es-ES" sz="1364" spc="10" dirty="0">
                <a:latin typeface="Times New Roman"/>
                <a:cs typeface="Times New Roman"/>
              </a:rPr>
              <a:t> </a:t>
            </a:r>
            <a:r>
              <a:rPr lang="es-ES" sz="1364" dirty="0">
                <a:latin typeface="Times New Roman"/>
                <a:cs typeface="Times New Roman"/>
              </a:rPr>
              <a:t>y</a:t>
            </a:r>
            <a:r>
              <a:rPr lang="es-ES" sz="1364" spc="-17" dirty="0">
                <a:latin typeface="Times New Roman"/>
                <a:cs typeface="Times New Roman"/>
              </a:rPr>
              <a:t> </a:t>
            </a:r>
            <a:r>
              <a:rPr lang="es-ES" sz="1364" dirty="0">
                <a:latin typeface="Times New Roman"/>
                <a:cs typeface="Times New Roman"/>
              </a:rPr>
              <a:t>(4) </a:t>
            </a:r>
            <a:r>
              <a:rPr lang="es-ES" sz="1364" spc="-3" dirty="0">
                <a:latin typeface="Times New Roman"/>
                <a:cs typeface="Times New Roman"/>
              </a:rPr>
              <a:t>respectivamente:</a:t>
            </a:r>
            <a:endParaRPr lang="es-ES" sz="1364" dirty="0">
              <a:latin typeface="Times New Roman"/>
              <a:cs typeface="Times New Roman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682" y="1255527"/>
            <a:ext cx="2695142" cy="175783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406" y="3688773"/>
            <a:ext cx="2516549" cy="72736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406" y="5692834"/>
            <a:ext cx="2396403" cy="96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1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9"/>
            <a:ext cx="7585364" cy="3459496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/>
            <a:r>
              <a:rPr sz="1636" b="1" dirty="0">
                <a:cs typeface="Times New Roman"/>
              </a:rPr>
              <a:t>11.7.4</a:t>
            </a:r>
            <a:r>
              <a:rPr lang="es-ES" sz="1636" b="1" dirty="0">
                <a:cs typeface="Times New Roman"/>
              </a:rPr>
              <a:t>     </a:t>
            </a:r>
            <a:r>
              <a:rPr sz="1636" b="1" dirty="0" err="1">
                <a:cs typeface="Times New Roman"/>
              </a:rPr>
              <a:t>Determinación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los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Coeficientes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Km,</a:t>
            </a:r>
            <a:r>
              <a:rPr sz="1636" b="1" spc="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Ki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Ks</a:t>
            </a:r>
            <a:endParaRPr lang="es-ES" sz="1636" b="1" spc="-7" dirty="0">
              <a:cs typeface="Times New Roman"/>
            </a:endParaRPr>
          </a:p>
          <a:p>
            <a:pPr algn="just"/>
            <a:endParaRPr sz="1636" dirty="0">
              <a:cs typeface="Times New Roman"/>
            </a:endParaRPr>
          </a:p>
          <a:p>
            <a:pPr algn="just">
              <a:spcBef>
                <a:spcPts val="123"/>
              </a:spcBef>
            </a:pPr>
            <a:r>
              <a:rPr sz="1636" spc="-3" dirty="0">
                <a:cs typeface="Times New Roman"/>
              </a:rPr>
              <a:t>Para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poder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calcular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estos</a:t>
            </a:r>
            <a:r>
              <a:rPr sz="1636" spc="2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coeficientes,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preciso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conocer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siguientes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conceptos:</a:t>
            </a:r>
            <a:endParaRPr sz="1636" dirty="0">
              <a:cs typeface="Times New Roman"/>
            </a:endParaRPr>
          </a:p>
          <a:p>
            <a:pPr algn="just">
              <a:spcBef>
                <a:spcPts val="218"/>
              </a:spcBef>
            </a:pPr>
            <a:r>
              <a:rPr sz="1636" b="1" spc="-3" dirty="0">
                <a:cs typeface="Times New Roman"/>
              </a:rPr>
              <a:t>A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Longitud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malla,</a:t>
            </a:r>
            <a:r>
              <a:rPr sz="1636" spc="-3" dirty="0">
                <a:cs typeface="Times New Roman"/>
              </a:rPr>
              <a:t> en metros.</a:t>
            </a:r>
            <a:endParaRPr sz="1636" dirty="0">
              <a:cs typeface="Times New Roman"/>
            </a:endParaRPr>
          </a:p>
          <a:p>
            <a:pPr algn="just">
              <a:spcBef>
                <a:spcPts val="156"/>
              </a:spcBef>
            </a:pPr>
            <a:r>
              <a:rPr sz="1636" b="1" dirty="0">
                <a:cs typeface="Times New Roman"/>
              </a:rPr>
              <a:t>B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Ancho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malla, </a:t>
            </a:r>
            <a:r>
              <a:rPr sz="1636" dirty="0">
                <a:cs typeface="Times New Roman"/>
              </a:rPr>
              <a:t>en</a:t>
            </a:r>
            <a:r>
              <a:rPr sz="1636" spc="-3" dirty="0">
                <a:cs typeface="Times New Roman"/>
              </a:rPr>
              <a:t> metros.</a:t>
            </a:r>
            <a:endParaRPr sz="1636" dirty="0">
              <a:cs typeface="Times New Roman"/>
            </a:endParaRPr>
          </a:p>
          <a:p>
            <a:pPr algn="just">
              <a:spcBef>
                <a:spcPts val="99"/>
              </a:spcBef>
            </a:pPr>
            <a:r>
              <a:rPr sz="1636" b="1" dirty="0">
                <a:cs typeface="Times New Roman"/>
              </a:rPr>
              <a:t>L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Longitud total </a:t>
            </a:r>
            <a:r>
              <a:rPr sz="1636" dirty="0">
                <a:cs typeface="Times New Roman"/>
              </a:rPr>
              <a:t>del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conductor,</a:t>
            </a:r>
            <a:r>
              <a:rPr sz="1636" spc="-3" dirty="0">
                <a:cs typeface="Times New Roman"/>
              </a:rPr>
              <a:t> en metros.</a:t>
            </a:r>
            <a:endParaRPr sz="1636" dirty="0">
              <a:cs typeface="Times New Roman"/>
            </a:endParaRPr>
          </a:p>
          <a:p>
            <a:pPr marR="1109200" algn="just">
              <a:lnSpc>
                <a:spcPct val="110000"/>
              </a:lnSpc>
              <a:spcBef>
                <a:spcPts val="7"/>
              </a:spcBef>
            </a:pPr>
            <a:r>
              <a:rPr sz="1636" b="1" spc="-3" dirty="0">
                <a:cs typeface="Times New Roman"/>
              </a:rPr>
              <a:t>n </a:t>
            </a:r>
            <a:r>
              <a:rPr sz="1636" b="1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Número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conductores </a:t>
            </a:r>
            <a:r>
              <a:rPr sz="1636" dirty="0">
                <a:cs typeface="Times New Roman"/>
              </a:rPr>
              <a:t>de longitud </a:t>
            </a:r>
            <a:r>
              <a:rPr sz="1636" spc="-3" dirty="0">
                <a:cs typeface="Times New Roman"/>
              </a:rPr>
              <a:t>A en </a:t>
            </a:r>
            <a:r>
              <a:rPr sz="1636" dirty="0" err="1">
                <a:cs typeface="Times New Roman"/>
              </a:rPr>
              <a:t>paralelo</a:t>
            </a:r>
            <a:r>
              <a:rPr sz="1636" dirty="0">
                <a:cs typeface="Times New Roman"/>
              </a:rPr>
              <a:t>.</a:t>
            </a:r>
            <a:endParaRPr lang="es-ES" sz="1636" dirty="0">
              <a:cs typeface="Times New Roman"/>
            </a:endParaRPr>
          </a:p>
          <a:p>
            <a:pPr marR="1109200" algn="just">
              <a:lnSpc>
                <a:spcPct val="110000"/>
              </a:lnSpc>
              <a:spcBef>
                <a:spcPts val="7"/>
              </a:spcBef>
            </a:pPr>
            <a:r>
              <a:rPr sz="1636" dirty="0">
                <a:cs typeface="Times New Roman"/>
              </a:rPr>
              <a:t> </a:t>
            </a:r>
            <a:r>
              <a:rPr sz="1636" spc="-194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m= </a:t>
            </a:r>
            <a:r>
              <a:rPr sz="1636" spc="-3" dirty="0">
                <a:cs typeface="Times New Roman"/>
              </a:rPr>
              <a:t>Número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conductores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longitud </a:t>
            </a:r>
            <a:r>
              <a:rPr sz="1636" dirty="0">
                <a:cs typeface="Times New Roman"/>
              </a:rPr>
              <a:t>B </a:t>
            </a:r>
            <a:r>
              <a:rPr sz="1636" spc="-3" dirty="0">
                <a:cs typeface="Times New Roman"/>
              </a:rPr>
              <a:t>en </a:t>
            </a:r>
            <a:r>
              <a:rPr sz="1636" dirty="0">
                <a:cs typeface="Times New Roman"/>
              </a:rPr>
              <a:t>paralelo. </a:t>
            </a:r>
            <a:r>
              <a:rPr sz="1636" spc="-194" dirty="0">
                <a:cs typeface="Times New Roman"/>
              </a:rPr>
              <a:t> </a:t>
            </a:r>
            <a:endParaRPr lang="es-ES" sz="1636" spc="-194" dirty="0">
              <a:cs typeface="Times New Roman"/>
            </a:endParaRPr>
          </a:p>
          <a:p>
            <a:pPr marR="1109200" algn="just">
              <a:lnSpc>
                <a:spcPct val="110000"/>
              </a:lnSpc>
              <a:spcBef>
                <a:spcPts val="7"/>
              </a:spcBef>
            </a:pPr>
            <a:r>
              <a:rPr sz="1636" b="1" spc="-3" dirty="0">
                <a:cs typeface="Times New Roman"/>
              </a:rPr>
              <a:t>D</a:t>
            </a:r>
            <a:r>
              <a:rPr sz="1636" b="1" dirty="0">
                <a:cs typeface="Times New Roman"/>
              </a:rPr>
              <a:t> 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Espaciamiento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entre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conductores,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metros.</a:t>
            </a:r>
            <a:endParaRPr sz="1636" dirty="0">
              <a:cs typeface="Times New Roman"/>
            </a:endParaRPr>
          </a:p>
          <a:p>
            <a:pPr algn="just">
              <a:spcBef>
                <a:spcPts val="99"/>
              </a:spcBef>
            </a:pPr>
            <a:r>
              <a:rPr sz="1636" b="1" spc="-3" dirty="0">
                <a:cs typeface="Times New Roman"/>
              </a:rPr>
              <a:t>h</a:t>
            </a:r>
            <a:r>
              <a:rPr sz="1636" b="1" dirty="0">
                <a:cs typeface="Times New Roman"/>
              </a:rPr>
              <a:t> =</a:t>
            </a:r>
            <a:r>
              <a:rPr sz="1636" b="1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Profundidad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enterramiento,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 </a:t>
            </a:r>
            <a:r>
              <a:rPr sz="1636" spc="-3" dirty="0">
                <a:cs typeface="Times New Roman"/>
              </a:rPr>
              <a:t>metros.</a:t>
            </a:r>
            <a:endParaRPr sz="1636" dirty="0">
              <a:cs typeface="Times New Roman"/>
            </a:endParaRPr>
          </a:p>
          <a:p>
            <a:pPr algn="just">
              <a:spcBef>
                <a:spcPts val="106"/>
              </a:spcBef>
            </a:pPr>
            <a:r>
              <a:rPr sz="1636" b="1" spc="-3" dirty="0">
                <a:cs typeface="Times New Roman"/>
              </a:rPr>
              <a:t>d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Diámetro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 </a:t>
            </a:r>
            <a:r>
              <a:rPr sz="1636" dirty="0">
                <a:cs typeface="Times New Roman"/>
              </a:rPr>
              <a:t>conductor,</a:t>
            </a:r>
            <a:r>
              <a:rPr sz="1636" spc="-3" dirty="0">
                <a:cs typeface="Times New Roman"/>
              </a:rPr>
              <a:t> en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m.</a:t>
            </a:r>
          </a:p>
          <a:p>
            <a:pPr algn="just"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 algn="just"/>
            <a:r>
              <a:rPr sz="1636" spc="-7" dirty="0">
                <a:cs typeface="Times New Roman"/>
              </a:rPr>
              <a:t>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Figura</a:t>
            </a:r>
            <a:r>
              <a:rPr sz="1636" dirty="0">
                <a:cs typeface="Times New Roman"/>
              </a:rPr>
              <a:t> 11.16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representa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malla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puesta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tierra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respectivas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dimensiones:</a:t>
            </a:r>
            <a:endParaRPr sz="1636" dirty="0"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25" y="4004641"/>
            <a:ext cx="7741261" cy="1293507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>
              <a:spcBef>
                <a:spcPts val="17"/>
              </a:spcBef>
            </a:pPr>
            <a:endParaRPr sz="1636" dirty="0">
              <a:cs typeface="Times New Roman"/>
            </a:endParaRPr>
          </a:p>
          <a:p>
            <a:pPr marL="8226" lvl="2">
              <a:tabLst>
                <a:tab pos="343324" algn="l"/>
              </a:tabLst>
            </a:pPr>
            <a:r>
              <a:rPr lang="es-ES" sz="1636" b="1" spc="-3" dirty="0">
                <a:cs typeface="Times New Roman"/>
              </a:rPr>
              <a:t>11.7.5     </a:t>
            </a:r>
            <a:r>
              <a:rPr sz="1636" b="1" spc="-3" dirty="0" err="1">
                <a:cs typeface="Times New Roman"/>
              </a:rPr>
              <a:t>Longitud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Total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 Conductor </a:t>
            </a:r>
            <a:r>
              <a:rPr sz="1636" b="1" dirty="0">
                <a:cs typeface="Times New Roman"/>
              </a:rPr>
              <a:t>de</a:t>
            </a:r>
            <a:r>
              <a:rPr sz="1636" b="1" spc="-1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3" dirty="0">
                <a:cs typeface="Times New Roman"/>
              </a:rPr>
              <a:t> Malla</a:t>
            </a:r>
            <a:endParaRPr sz="1636" dirty="0">
              <a:cs typeface="Times New Roman"/>
            </a:endParaRPr>
          </a:p>
          <a:p>
            <a:pPr marL="8659">
              <a:spcBef>
                <a:spcPts val="123"/>
              </a:spcBef>
            </a:pPr>
            <a:r>
              <a:rPr sz="1636" spc="-7" dirty="0">
                <a:cs typeface="Times New Roman"/>
              </a:rPr>
              <a:t>La</a:t>
            </a:r>
            <a:r>
              <a:rPr sz="1636" spc="-3" dirty="0">
                <a:cs typeface="Times New Roman"/>
              </a:rPr>
              <a:t> longitud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total</a:t>
            </a:r>
            <a:r>
              <a:rPr sz="1636" dirty="0">
                <a:cs typeface="Times New Roman"/>
              </a:rPr>
              <a:t> del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conductor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malla</a:t>
            </a:r>
            <a:r>
              <a:rPr sz="1636" dirty="0">
                <a:cs typeface="Times New Roman"/>
              </a:rPr>
              <a:t> se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determina utilizando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expresión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siguiente:</a:t>
            </a:r>
            <a:endParaRPr sz="1636" dirty="0">
              <a:cs typeface="Times New Roman"/>
            </a:endParaRPr>
          </a:p>
          <a:p>
            <a:pPr marL="101309" algn="ctr">
              <a:spcBef>
                <a:spcPts val="116"/>
              </a:spcBef>
            </a:pPr>
            <a:r>
              <a:rPr sz="1636" b="1" dirty="0">
                <a:cs typeface="Times New Roman"/>
              </a:rPr>
              <a:t>L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n </a:t>
            </a:r>
            <a:r>
              <a:rPr sz="1636" b="1" dirty="0">
                <a:cs typeface="Times New Roman"/>
              </a:rPr>
              <a:t>.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spc="19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+</a:t>
            </a:r>
            <a:r>
              <a:rPr sz="1636" b="1" spc="19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</a:t>
            </a:r>
            <a:r>
              <a:rPr sz="1636" b="1" spc="-2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.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B</a:t>
            </a:r>
            <a:endParaRPr sz="1636" dirty="0">
              <a:cs typeface="Times New Roman"/>
            </a:endParaRPr>
          </a:p>
          <a:p>
            <a:pPr marL="8226" lvl="2">
              <a:tabLst>
                <a:tab pos="343324" algn="l"/>
              </a:tabLst>
            </a:pPr>
            <a:r>
              <a:rPr lang="es-ES" sz="1636" b="1" spc="-3" dirty="0">
                <a:cs typeface="Times New Roman"/>
              </a:rPr>
              <a:t>11.7.6     </a:t>
            </a:r>
            <a:r>
              <a:rPr sz="1636" b="1" spc="-3" dirty="0" err="1">
                <a:cs typeface="Times New Roman"/>
              </a:rPr>
              <a:t>Coeficiente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Geométrico,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Km</a:t>
            </a:r>
            <a:endParaRPr sz="1636" dirty="0"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5825" y="883228"/>
            <a:ext cx="4104376" cy="4694957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425122" y="5973533"/>
            <a:ext cx="4728539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3473" algn="ctr"/>
            <a:r>
              <a:rPr lang="es-ES" sz="1636" b="1" dirty="0">
                <a:cs typeface="Times New Roman"/>
              </a:rPr>
              <a:t>Figura 11.16: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Dimensiones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malla </a:t>
            </a:r>
            <a:r>
              <a:rPr lang="es-ES" sz="1636" b="1" dirty="0">
                <a:cs typeface="Times New Roman"/>
              </a:rPr>
              <a:t>de </a:t>
            </a:r>
            <a:r>
              <a:rPr lang="es-ES" sz="1636" b="1" spc="-3" dirty="0">
                <a:cs typeface="Times New Roman"/>
              </a:rPr>
              <a:t>puesta</a:t>
            </a:r>
            <a:r>
              <a:rPr lang="es-ES" sz="1636" b="1" dirty="0">
                <a:cs typeface="Times New Roman"/>
              </a:rPr>
              <a:t> a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tierra.</a:t>
            </a:r>
            <a:endParaRPr lang="es-ES" sz="1636" b="1" dirty="0">
              <a:cs typeface="Times New Roman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5640707"/>
            <a:ext cx="4987636" cy="98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0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07818"/>
            <a:ext cx="11793681" cy="6551497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lvl="2">
              <a:tabLst>
                <a:tab pos="594864" algn="l"/>
              </a:tabLst>
            </a:pPr>
            <a:r>
              <a:rPr lang="es-ES" sz="1636" b="1" spc="-3" dirty="0">
                <a:cs typeface="Times New Roman"/>
              </a:rPr>
              <a:t>11.7.7    </a:t>
            </a:r>
            <a:r>
              <a:rPr sz="1636" b="1" spc="-3" dirty="0" err="1">
                <a:cs typeface="Times New Roman"/>
              </a:rPr>
              <a:t>Coeficiente</a:t>
            </a:r>
            <a:r>
              <a:rPr sz="1636" b="1" spc="-3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Irregularidades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dirty="0">
                <a:cs typeface="Times New Roman"/>
              </a:rPr>
              <a:t> Terreno,</a:t>
            </a:r>
            <a:r>
              <a:rPr sz="1636" b="1" spc="-7" dirty="0">
                <a:cs typeface="Times New Roman"/>
              </a:rPr>
              <a:t> Ki</a:t>
            </a:r>
            <a:endParaRPr sz="1636" dirty="0">
              <a:cs typeface="Times New Roman"/>
            </a:endParaRPr>
          </a:p>
          <a:p>
            <a:pPr marL="8659">
              <a:spcBef>
                <a:spcPts val="3"/>
              </a:spcBef>
            </a:pPr>
            <a:endParaRPr lang="es-ES" sz="1636" dirty="0">
              <a:cs typeface="Times New Roman"/>
            </a:endParaRPr>
          </a:p>
          <a:p>
            <a:pPr marL="8659">
              <a:spcBef>
                <a:spcPts val="3"/>
              </a:spcBef>
            </a:pPr>
            <a:endParaRPr lang="es-ES" sz="1636" dirty="0">
              <a:cs typeface="Times New Roman"/>
            </a:endParaRPr>
          </a:p>
          <a:p>
            <a:pPr marL="8659" lvl="2">
              <a:tabLst>
                <a:tab pos="594864" algn="l"/>
              </a:tabLst>
            </a:pPr>
            <a:r>
              <a:rPr lang="es-ES" sz="1636" b="1" spc="-3" dirty="0">
                <a:cs typeface="Times New Roman"/>
              </a:rPr>
              <a:t>11.7.8    </a:t>
            </a:r>
            <a:r>
              <a:rPr sz="1636" b="1" spc="-3" dirty="0" err="1">
                <a:cs typeface="Times New Roman"/>
              </a:rPr>
              <a:t>Coeficiente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Espaciamiento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Profundidad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Malla,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Ks</a:t>
            </a:r>
            <a:endParaRPr lang="es-ES" sz="1636" b="1" spc="-7" dirty="0">
              <a:cs typeface="Times New Roman"/>
            </a:endParaRPr>
          </a:p>
          <a:p>
            <a:pPr marL="8659" lvl="2">
              <a:tabLst>
                <a:tab pos="594864" algn="l"/>
              </a:tabLst>
            </a:pPr>
            <a:endParaRPr lang="es-ES" sz="1636" b="1" spc="-7" dirty="0">
              <a:cs typeface="Times New Roman"/>
            </a:endParaRPr>
          </a:p>
          <a:p>
            <a:pPr marL="8659" lvl="2">
              <a:tabLst>
                <a:tab pos="594864" algn="l"/>
              </a:tabLst>
            </a:pPr>
            <a:endParaRPr lang="es-ES" sz="1636" b="1" spc="-7" dirty="0">
              <a:cs typeface="Times New Roman"/>
            </a:endParaRPr>
          </a:p>
          <a:p>
            <a:pPr marL="8659" lvl="2">
              <a:tabLst>
                <a:tab pos="594864" algn="l"/>
              </a:tabLst>
            </a:pPr>
            <a:endParaRPr lang="es-ES" sz="1636" b="1" spc="-7" dirty="0">
              <a:cs typeface="Times New Roman"/>
            </a:endParaRPr>
          </a:p>
          <a:p>
            <a:pPr marL="8659" lvl="2">
              <a:tabLst>
                <a:tab pos="594864" algn="l"/>
              </a:tabLst>
            </a:pPr>
            <a:endParaRPr lang="es-ES" sz="1636" b="1" spc="-7" dirty="0">
              <a:cs typeface="Times New Roman"/>
            </a:endParaRPr>
          </a:p>
          <a:p>
            <a:pPr marL="8659" marR="38099" algn="just">
              <a:lnSpc>
                <a:spcPct val="110300"/>
              </a:lnSpc>
              <a:spcBef>
                <a:spcPts val="65"/>
              </a:spcBef>
            </a:pPr>
            <a:r>
              <a:rPr lang="es-ES" sz="1636" spc="-7" dirty="0">
                <a:cs typeface="Times New Roman"/>
              </a:rPr>
              <a:t>Las </a:t>
            </a:r>
            <a:r>
              <a:rPr lang="es-ES" sz="1636" b="1" i="1" spc="-3" dirty="0">
                <a:cs typeface="Times New Roman"/>
              </a:rPr>
              <a:t>Tensión </a:t>
            </a:r>
            <a:r>
              <a:rPr lang="es-ES" sz="1636" b="1" i="1" dirty="0">
                <a:cs typeface="Times New Roman"/>
              </a:rPr>
              <a:t>de Paso Real </a:t>
            </a:r>
            <a:r>
              <a:rPr lang="es-ES" sz="1636" dirty="0">
                <a:cs typeface="Times New Roman"/>
              </a:rPr>
              <a:t>y la </a:t>
            </a:r>
            <a:r>
              <a:rPr lang="es-ES" sz="1636" b="1" i="1" spc="-3" dirty="0">
                <a:cs typeface="Times New Roman"/>
              </a:rPr>
              <a:t>Tensión </a:t>
            </a:r>
            <a:r>
              <a:rPr lang="es-ES" sz="1636" b="1" i="1" dirty="0">
                <a:cs typeface="Times New Roman"/>
              </a:rPr>
              <a:t>de </a:t>
            </a:r>
            <a:r>
              <a:rPr lang="es-ES" sz="1636" b="1" i="1" spc="-3" dirty="0">
                <a:cs typeface="Times New Roman"/>
              </a:rPr>
              <a:t>Contacto Real </a:t>
            </a:r>
            <a:r>
              <a:rPr lang="es-ES" sz="1636" spc="-3" dirty="0">
                <a:cs typeface="Times New Roman"/>
              </a:rPr>
              <a:t>deben </a:t>
            </a:r>
            <a:r>
              <a:rPr lang="es-ES" sz="1636" dirty="0">
                <a:cs typeface="Times New Roman"/>
              </a:rPr>
              <a:t>ser </a:t>
            </a:r>
            <a:r>
              <a:rPr lang="es-ES" sz="1636" spc="-3" dirty="0">
                <a:cs typeface="Times New Roman"/>
              </a:rPr>
              <a:t>igual </a:t>
            </a:r>
            <a:r>
              <a:rPr lang="es-ES" sz="1636" dirty="0">
                <a:cs typeface="Times New Roman"/>
              </a:rPr>
              <a:t>o menor que </a:t>
            </a:r>
            <a:r>
              <a:rPr lang="es-ES" sz="1636" spc="-3" dirty="0">
                <a:cs typeface="Times New Roman"/>
              </a:rPr>
              <a:t>las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b="1" i="1" spc="-3" dirty="0">
                <a:cs typeface="Times New Roman"/>
              </a:rPr>
              <a:t>Tensiones </a:t>
            </a:r>
            <a:r>
              <a:rPr lang="es-ES" sz="1636" b="1" i="1" dirty="0">
                <a:cs typeface="Times New Roman"/>
              </a:rPr>
              <a:t>Permisibles </a:t>
            </a:r>
            <a:r>
              <a:rPr lang="es-ES" sz="1636" b="1" i="1" spc="-7" dirty="0">
                <a:cs typeface="Times New Roman"/>
              </a:rPr>
              <a:t>de </a:t>
            </a:r>
            <a:r>
              <a:rPr lang="es-ES" sz="1636" b="1" i="1" dirty="0">
                <a:cs typeface="Times New Roman"/>
              </a:rPr>
              <a:t>Paso y </a:t>
            </a:r>
            <a:r>
              <a:rPr lang="es-ES" sz="1636" b="1" i="1" spc="3" dirty="0">
                <a:cs typeface="Times New Roman"/>
              </a:rPr>
              <a:t>de </a:t>
            </a:r>
            <a:r>
              <a:rPr lang="es-ES" sz="1636" b="1" i="1" dirty="0">
                <a:cs typeface="Times New Roman"/>
              </a:rPr>
              <a:t>Contacto </a:t>
            </a:r>
            <a:r>
              <a:rPr lang="es-ES" sz="1636" spc="-3" dirty="0">
                <a:cs typeface="Times New Roman"/>
              </a:rPr>
              <a:t>respectivamente. Si sus valores son mayores, </a:t>
            </a:r>
            <a:r>
              <a:rPr lang="es-ES" sz="1636" spc="-19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se </a:t>
            </a:r>
            <a:r>
              <a:rPr lang="es-ES" sz="1636" dirty="0">
                <a:cs typeface="Times New Roman"/>
              </a:rPr>
              <a:t>debe </a:t>
            </a:r>
            <a:r>
              <a:rPr lang="es-ES" sz="1636" spc="-3" dirty="0">
                <a:cs typeface="Times New Roman"/>
              </a:rPr>
              <a:t>modificar las </a:t>
            </a:r>
            <a:r>
              <a:rPr lang="es-ES" sz="1636" dirty="0">
                <a:cs typeface="Times New Roman"/>
              </a:rPr>
              <a:t>dimensiones de la malla o la </a:t>
            </a:r>
            <a:r>
              <a:rPr lang="es-ES" sz="1636" spc="-3" dirty="0">
                <a:cs typeface="Times New Roman"/>
              </a:rPr>
              <a:t>profundidad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enterramiento </a:t>
            </a:r>
            <a:r>
              <a:rPr lang="es-ES" sz="1636" dirty="0">
                <a:cs typeface="Times New Roman"/>
              </a:rPr>
              <a:t>de la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misma.</a:t>
            </a:r>
          </a:p>
          <a:p>
            <a:pPr marL="8659" marR="41995" algn="just">
              <a:lnSpc>
                <a:spcPct val="110000"/>
              </a:lnSpc>
            </a:pPr>
            <a:r>
              <a:rPr lang="es-ES" sz="1636" spc="-3" dirty="0">
                <a:cs typeface="Times New Roman"/>
              </a:rPr>
              <a:t>Al comparar las Tensiones </a:t>
            </a:r>
            <a:r>
              <a:rPr lang="es-ES" sz="1636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Paso </a:t>
            </a:r>
            <a:r>
              <a:rPr lang="es-ES" sz="1636" dirty="0">
                <a:cs typeface="Times New Roman"/>
              </a:rPr>
              <a:t>y de Contacto </a:t>
            </a:r>
            <a:r>
              <a:rPr lang="es-ES" sz="1636" spc="-3" dirty="0">
                <a:cs typeface="Times New Roman"/>
              </a:rPr>
              <a:t>Permisible </a:t>
            </a:r>
            <a:r>
              <a:rPr lang="es-ES" sz="1636" dirty="0">
                <a:cs typeface="Times New Roman"/>
              </a:rPr>
              <a:t>y Real, debe </a:t>
            </a:r>
            <a:r>
              <a:rPr lang="es-ES" sz="1636" spc="-3" dirty="0">
                <a:cs typeface="Times New Roman"/>
              </a:rPr>
              <a:t>cumplirse </a:t>
            </a:r>
            <a:r>
              <a:rPr lang="es-ES" sz="1636" dirty="0">
                <a:cs typeface="Times New Roman"/>
              </a:rPr>
              <a:t>lo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siguiente:</a:t>
            </a:r>
          </a:p>
          <a:p>
            <a:pPr marL="8659" marR="41995" algn="just">
              <a:lnSpc>
                <a:spcPct val="110000"/>
              </a:lnSpc>
            </a:pPr>
            <a:r>
              <a:rPr lang="es-ES" sz="1636" spc="-3" dirty="0">
                <a:cs typeface="Times New Roman"/>
              </a:rPr>
              <a:t>De</a:t>
            </a:r>
            <a:r>
              <a:rPr lang="es-ES" sz="1636" dirty="0">
                <a:cs typeface="Times New Roman"/>
              </a:rPr>
              <a:t> no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cumplirse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estas</a:t>
            </a:r>
            <a:r>
              <a:rPr lang="es-ES" sz="1636" spc="1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condiciones,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</a:t>
            </a:r>
            <a:r>
              <a:rPr lang="es-ES" sz="1636" spc="1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necesario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variar</a:t>
            </a:r>
            <a:r>
              <a:rPr lang="es-ES" sz="1636" spc="10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los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valores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correspondientes</a:t>
            </a:r>
            <a:r>
              <a:rPr lang="es-ES" sz="1636" spc="10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a:</a:t>
            </a:r>
          </a:p>
          <a:p>
            <a:pPr marL="792286" lvl="1" indent="-471908">
              <a:spcBef>
                <a:spcPts val="99"/>
              </a:spcBef>
              <a:buFont typeface="Wingdings"/>
              <a:buChar char=""/>
              <a:tabLst>
                <a:tab pos="505244" algn="l"/>
                <a:tab pos="505677" algn="l"/>
              </a:tabLst>
            </a:pPr>
            <a:r>
              <a:rPr lang="es-ES" sz="1636" b="1" spc="-3" dirty="0">
                <a:cs typeface="Times New Roman"/>
              </a:rPr>
              <a:t>Calibre</a:t>
            </a:r>
            <a:r>
              <a:rPr lang="es-ES" sz="1636" b="1" spc="-14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14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conductor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malla.</a:t>
            </a:r>
          </a:p>
          <a:p>
            <a:pPr marL="792286" lvl="1" indent="-471908">
              <a:spcBef>
                <a:spcPts val="95"/>
              </a:spcBef>
              <a:buFont typeface="Wingdings"/>
              <a:buChar char=""/>
              <a:tabLst>
                <a:tab pos="505244" algn="l"/>
                <a:tab pos="505677" algn="l"/>
              </a:tabLst>
            </a:pPr>
            <a:r>
              <a:rPr lang="es-ES" sz="1636" b="1" spc="-3" dirty="0">
                <a:cs typeface="Times New Roman"/>
              </a:rPr>
              <a:t>Distanciamiento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entre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conductores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malla,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o</a:t>
            </a:r>
          </a:p>
          <a:p>
            <a:pPr marL="792286" marR="1653409" lvl="1" indent="-471908">
              <a:lnSpc>
                <a:spcPct val="110100"/>
              </a:lnSpc>
              <a:spcBef>
                <a:spcPts val="10"/>
              </a:spcBef>
              <a:buFont typeface="Wingdings"/>
              <a:buChar char=""/>
              <a:tabLst>
                <a:tab pos="505244" algn="l"/>
                <a:tab pos="505677" algn="l"/>
              </a:tabLst>
            </a:pPr>
            <a:r>
              <a:rPr lang="es-ES" sz="1636" b="1" spc="-3" dirty="0">
                <a:cs typeface="Times New Roman"/>
              </a:rPr>
              <a:t>Profundidad </a:t>
            </a:r>
            <a:r>
              <a:rPr lang="es-ES" sz="1636" b="1" dirty="0">
                <a:cs typeface="Times New Roman"/>
              </a:rPr>
              <a:t>de </a:t>
            </a:r>
            <a:r>
              <a:rPr lang="es-ES" sz="1636" b="1" spc="-3" dirty="0">
                <a:cs typeface="Times New Roman"/>
              </a:rPr>
              <a:t>enterramiento </a:t>
            </a:r>
            <a:r>
              <a:rPr lang="es-ES" sz="1636" b="1" dirty="0">
                <a:cs typeface="Times New Roman"/>
              </a:rPr>
              <a:t>de la malla. </a:t>
            </a:r>
            <a:r>
              <a:rPr lang="es-ES" sz="1636" b="1" spc="-194" dirty="0">
                <a:cs typeface="Times New Roman"/>
              </a:rPr>
              <a:t> </a:t>
            </a:r>
          </a:p>
          <a:p>
            <a:pPr marL="8659" marR="1653409">
              <a:lnSpc>
                <a:spcPct val="110100"/>
              </a:lnSpc>
              <a:spcBef>
                <a:spcPts val="10"/>
              </a:spcBef>
              <a:tabLst>
                <a:tab pos="505244" algn="l"/>
                <a:tab pos="505677" algn="l"/>
              </a:tabLst>
            </a:pPr>
            <a:r>
              <a:rPr lang="es-ES" sz="1636" spc="-3" dirty="0">
                <a:cs typeface="Times New Roman"/>
              </a:rPr>
              <a:t>Hasta lograr</a:t>
            </a:r>
            <a:r>
              <a:rPr lang="es-ES" sz="1636" dirty="0">
                <a:cs typeface="Times New Roman"/>
              </a:rPr>
              <a:t> que</a:t>
            </a:r>
            <a:r>
              <a:rPr lang="es-ES" sz="1636" spc="-3" dirty="0">
                <a:cs typeface="Times New Roman"/>
              </a:rPr>
              <a:t> dichas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condiciones </a:t>
            </a:r>
            <a:r>
              <a:rPr lang="es-ES" sz="1636" spc="-3" dirty="0">
                <a:cs typeface="Times New Roman"/>
              </a:rPr>
              <a:t>se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cumplan.</a:t>
            </a:r>
          </a:p>
          <a:p>
            <a:pPr marL="8659">
              <a:spcBef>
                <a:spcPts val="242"/>
              </a:spcBef>
              <a:tabLst>
                <a:tab pos="354580" algn="l"/>
              </a:tabLst>
            </a:pPr>
            <a:r>
              <a:rPr lang="es-ES" sz="1636" b="1" spc="-3" dirty="0">
                <a:cs typeface="Times New Roman"/>
              </a:rPr>
              <a:t>11.8	Cálculo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del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Valor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 la</a:t>
            </a:r>
            <a:r>
              <a:rPr lang="es-ES" sz="1636" b="1" spc="10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Resistencia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 Puesta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a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Tierra</a:t>
            </a:r>
            <a:endParaRPr lang="es-ES" sz="1636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34"/>
              </a:spcBef>
            </a:pPr>
            <a:r>
              <a:rPr lang="es-ES" sz="1636" dirty="0">
                <a:cs typeface="Times New Roman"/>
              </a:rPr>
              <a:t>Existen </a:t>
            </a:r>
            <a:r>
              <a:rPr lang="es-ES" sz="1636" spc="-3" dirty="0">
                <a:cs typeface="Times New Roman"/>
              </a:rPr>
              <a:t>dos </a:t>
            </a:r>
            <a:r>
              <a:rPr lang="es-ES" sz="1636" dirty="0">
                <a:cs typeface="Times New Roman"/>
              </a:rPr>
              <a:t>métodos </a:t>
            </a:r>
            <a:r>
              <a:rPr lang="es-ES" sz="1636" spc="-3" dirty="0">
                <a:cs typeface="Times New Roman"/>
              </a:rPr>
              <a:t>muy eficaces </a:t>
            </a:r>
            <a:r>
              <a:rPr lang="es-ES" sz="1636" dirty="0">
                <a:cs typeface="Times New Roman"/>
              </a:rPr>
              <a:t>para calcular el </a:t>
            </a:r>
            <a:r>
              <a:rPr lang="es-ES" sz="1636" spc="-3" dirty="0">
                <a:cs typeface="Times New Roman"/>
              </a:rPr>
              <a:t>valor </a:t>
            </a:r>
            <a:r>
              <a:rPr lang="es-ES" sz="1636" dirty="0">
                <a:cs typeface="Times New Roman"/>
              </a:rPr>
              <a:t>de la </a:t>
            </a:r>
            <a:r>
              <a:rPr lang="es-ES" sz="1636" spc="-3" dirty="0">
                <a:cs typeface="Times New Roman"/>
              </a:rPr>
              <a:t>resistencia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puesta </a:t>
            </a:r>
            <a:r>
              <a:rPr lang="es-ES" sz="1636" dirty="0">
                <a:cs typeface="Times New Roman"/>
              </a:rPr>
              <a:t>a </a:t>
            </a:r>
            <a:r>
              <a:rPr lang="es-ES" sz="1636" spc="-3" dirty="0">
                <a:cs typeface="Times New Roman"/>
              </a:rPr>
              <a:t>tierra.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Estos son el </a:t>
            </a:r>
            <a:r>
              <a:rPr lang="es-ES" sz="1636" b="1" i="1" dirty="0">
                <a:cs typeface="Times New Roman"/>
              </a:rPr>
              <a:t>Método de </a:t>
            </a:r>
            <a:r>
              <a:rPr lang="es-ES" sz="1636" b="1" i="1" spc="-3" dirty="0">
                <a:cs typeface="Times New Roman"/>
              </a:rPr>
              <a:t>Laurent </a:t>
            </a:r>
            <a:r>
              <a:rPr lang="es-ES" sz="1636" b="1" i="1" dirty="0">
                <a:cs typeface="Times New Roman"/>
              </a:rPr>
              <a:t>y </a:t>
            </a:r>
            <a:r>
              <a:rPr lang="es-ES" sz="1636" b="1" i="1" spc="-3" dirty="0" err="1">
                <a:cs typeface="Times New Roman"/>
              </a:rPr>
              <a:t>Niemann</a:t>
            </a:r>
            <a:r>
              <a:rPr lang="es-ES" sz="1636" spc="-3" dirty="0">
                <a:cs typeface="Times New Roman"/>
              </a:rPr>
              <a:t>, </a:t>
            </a:r>
            <a:r>
              <a:rPr lang="es-ES" sz="1636" dirty="0">
                <a:cs typeface="Times New Roman"/>
              </a:rPr>
              <a:t>y </a:t>
            </a:r>
            <a:r>
              <a:rPr lang="es-ES" sz="1636" spc="-3" dirty="0">
                <a:cs typeface="Times New Roman"/>
              </a:rPr>
              <a:t>el </a:t>
            </a:r>
            <a:r>
              <a:rPr lang="es-ES" sz="1636" b="1" i="1" dirty="0">
                <a:cs typeface="Times New Roman"/>
              </a:rPr>
              <a:t>Método de </a:t>
            </a:r>
            <a:r>
              <a:rPr lang="es-ES" sz="1636" b="1" i="1" dirty="0" err="1">
                <a:cs typeface="Times New Roman"/>
              </a:rPr>
              <a:t>Dwinght</a:t>
            </a:r>
            <a:r>
              <a:rPr lang="es-ES" sz="1636" dirty="0">
                <a:cs typeface="Times New Roman"/>
              </a:rPr>
              <a:t>. El Método de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Laurent </a:t>
            </a:r>
            <a:r>
              <a:rPr lang="es-ES" sz="1636" dirty="0">
                <a:cs typeface="Times New Roman"/>
              </a:rPr>
              <a:t>y </a:t>
            </a:r>
            <a:r>
              <a:rPr lang="es-ES" sz="1636" spc="-3" dirty="0" err="1">
                <a:cs typeface="Times New Roman"/>
              </a:rPr>
              <a:t>Niemann</a:t>
            </a:r>
            <a:r>
              <a:rPr lang="es-ES" sz="1636" spc="-3" dirty="0">
                <a:cs typeface="Times New Roman"/>
              </a:rPr>
              <a:t> es </a:t>
            </a:r>
            <a:r>
              <a:rPr lang="es-ES" sz="1636" dirty="0">
                <a:cs typeface="Times New Roman"/>
              </a:rPr>
              <a:t>un método </a:t>
            </a:r>
            <a:r>
              <a:rPr lang="es-ES" sz="1636" spc="-3" dirty="0">
                <a:cs typeface="Times New Roman"/>
              </a:rPr>
              <a:t>directo, </a:t>
            </a:r>
            <a:r>
              <a:rPr lang="es-ES" sz="1636" dirty="0">
                <a:cs typeface="Times New Roman"/>
              </a:rPr>
              <a:t>y bastante </a:t>
            </a:r>
            <a:r>
              <a:rPr lang="es-ES" sz="1636" spc="-3" dirty="0">
                <a:cs typeface="Times New Roman"/>
              </a:rPr>
              <a:t>aproximado, </a:t>
            </a:r>
            <a:r>
              <a:rPr lang="es-ES" sz="1636" dirty="0">
                <a:cs typeface="Times New Roman"/>
              </a:rPr>
              <a:t>que por medio a una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ecuación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se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puede </a:t>
            </a:r>
            <a:r>
              <a:rPr lang="es-ES" sz="1636" dirty="0">
                <a:cs typeface="Times New Roman"/>
              </a:rPr>
              <a:t>determinar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dirty="0">
                <a:cs typeface="Times New Roman"/>
              </a:rPr>
              <a:t> valor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la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resistencia</a:t>
            </a:r>
            <a:r>
              <a:rPr lang="es-ES" sz="1636" dirty="0">
                <a:cs typeface="Times New Roman"/>
              </a:rPr>
              <a:t> de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puesta a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tierra.</a:t>
            </a:r>
            <a:endParaRPr lang="es-ES" sz="1636" dirty="0">
              <a:cs typeface="Times New Roman"/>
            </a:endParaRPr>
          </a:p>
          <a:p>
            <a:pPr marL="8659" marR="6061" algn="just">
              <a:lnSpc>
                <a:spcPct val="110000"/>
              </a:lnSpc>
            </a:pPr>
            <a:r>
              <a:rPr lang="es-ES" sz="1636" dirty="0">
                <a:cs typeface="Times New Roman"/>
              </a:rPr>
              <a:t>En </a:t>
            </a:r>
            <a:r>
              <a:rPr lang="es-ES" sz="1636" spc="-3" dirty="0">
                <a:cs typeface="Times New Roman"/>
              </a:rPr>
              <a:t>cambio, el </a:t>
            </a:r>
            <a:r>
              <a:rPr lang="es-ES" sz="1636" dirty="0">
                <a:cs typeface="Times New Roman"/>
              </a:rPr>
              <a:t>Método de </a:t>
            </a:r>
            <a:r>
              <a:rPr lang="es-ES" sz="1636" spc="-3" dirty="0" err="1">
                <a:cs typeface="Times New Roman"/>
              </a:rPr>
              <a:t>Dwinght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requiere </a:t>
            </a:r>
            <a:r>
              <a:rPr lang="es-ES" sz="1636" spc="-3" dirty="0">
                <a:cs typeface="Times New Roman"/>
              </a:rPr>
              <a:t>seis pasos, </a:t>
            </a:r>
            <a:r>
              <a:rPr lang="es-ES" sz="1636" dirty="0">
                <a:cs typeface="Times New Roman"/>
              </a:rPr>
              <a:t>e </a:t>
            </a:r>
            <a:r>
              <a:rPr lang="es-ES" sz="1636" spc="-3" dirty="0">
                <a:cs typeface="Times New Roman"/>
              </a:rPr>
              <a:t>igual número </a:t>
            </a:r>
            <a:r>
              <a:rPr lang="es-ES" sz="1636" spc="3" dirty="0">
                <a:cs typeface="Times New Roman"/>
              </a:rPr>
              <a:t>de </a:t>
            </a:r>
            <a:r>
              <a:rPr lang="es-ES" sz="1636" spc="-3" dirty="0">
                <a:cs typeface="Times New Roman"/>
              </a:rPr>
              <a:t>ecuaciones para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poder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calcular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dicha</a:t>
            </a:r>
            <a:r>
              <a:rPr lang="es-ES" sz="1636" spc="-3" dirty="0">
                <a:cs typeface="Times New Roman"/>
              </a:rPr>
              <a:t> resistencia.</a:t>
            </a:r>
            <a:endParaRPr lang="es-ES" sz="1636" dirty="0">
              <a:cs typeface="Times New Roman"/>
            </a:endParaRPr>
          </a:p>
          <a:p>
            <a:pPr marL="8659" algn="just">
              <a:spcBef>
                <a:spcPts val="99"/>
              </a:spcBef>
            </a:pPr>
            <a:r>
              <a:rPr lang="es-ES" sz="1636" spc="-3" dirty="0">
                <a:cs typeface="Times New Roman"/>
              </a:rPr>
              <a:t>Para</a:t>
            </a:r>
            <a:r>
              <a:rPr lang="es-ES" sz="1636" spc="5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fines</a:t>
            </a:r>
            <a:r>
              <a:rPr lang="es-ES" sz="1636" spc="6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prácticos</a:t>
            </a:r>
            <a:r>
              <a:rPr lang="es-ES" sz="1636" spc="6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</a:t>
            </a:r>
            <a:r>
              <a:rPr lang="es-ES" sz="1636" spc="65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Método</a:t>
            </a:r>
            <a:r>
              <a:rPr lang="es-ES" sz="1636" spc="65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68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Laurent</a:t>
            </a:r>
            <a:r>
              <a:rPr lang="es-ES" sz="1636" spc="75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y</a:t>
            </a:r>
            <a:r>
              <a:rPr lang="es-ES" sz="1636" spc="48" dirty="0">
                <a:cs typeface="Times New Roman"/>
              </a:rPr>
              <a:t> </a:t>
            </a:r>
            <a:r>
              <a:rPr lang="es-ES" sz="1636" dirty="0" err="1">
                <a:cs typeface="Times New Roman"/>
              </a:rPr>
              <a:t>Niemann</a:t>
            </a:r>
            <a:r>
              <a:rPr lang="es-ES" sz="1636" spc="6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es</a:t>
            </a:r>
            <a:r>
              <a:rPr lang="es-ES" sz="1636" spc="65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suficientemente</a:t>
            </a:r>
            <a:r>
              <a:rPr lang="es-ES" sz="1636" spc="65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aproximado,</a:t>
            </a:r>
            <a:r>
              <a:rPr lang="es-ES" sz="1636" spc="6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por lo que será </a:t>
            </a:r>
            <a:r>
              <a:rPr lang="es-ES" sz="1636" spc="-3" dirty="0">
                <a:cs typeface="Times New Roman"/>
              </a:rPr>
              <a:t>el </a:t>
            </a:r>
            <a:r>
              <a:rPr lang="es-ES" sz="1636" dirty="0">
                <a:cs typeface="Times New Roman"/>
              </a:rPr>
              <a:t>que </a:t>
            </a:r>
            <a:r>
              <a:rPr lang="es-ES" sz="1636" spc="-3" dirty="0">
                <a:cs typeface="Times New Roman"/>
              </a:rPr>
              <a:t>aplicaremos en </a:t>
            </a:r>
            <a:r>
              <a:rPr lang="es-ES" sz="1636" dirty="0">
                <a:cs typeface="Times New Roman"/>
              </a:rPr>
              <a:t>nuestros estudios de puesta a tierra de subestaciones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eléctricas.</a:t>
            </a:r>
            <a:endParaRPr lang="es-ES" sz="1636" dirty="0">
              <a:cs typeface="Times New Roman"/>
            </a:endParaRPr>
          </a:p>
          <a:p>
            <a:pPr marL="594864" lvl="2" indent="-334665">
              <a:buAutoNum type="arabicPeriod" startAt="8"/>
              <a:tabLst>
                <a:tab pos="594864" algn="l"/>
              </a:tabLst>
            </a:pPr>
            <a:endParaRPr sz="955" dirty="0">
              <a:latin typeface="Times New Roman"/>
              <a:cs typeface="Times New Roman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954" y="207818"/>
            <a:ext cx="3221182" cy="5195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682" y="1246909"/>
            <a:ext cx="3688773" cy="93518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2857500"/>
            <a:ext cx="1922318" cy="7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3" y="292677"/>
            <a:ext cx="4675909" cy="359716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>
                <a:cs typeface="Times New Roman"/>
              </a:rPr>
              <a:t>11.8.1 Método</a:t>
            </a:r>
            <a:r>
              <a:rPr sz="1636" b="1" dirty="0">
                <a:cs typeface="Times New Roman"/>
              </a:rPr>
              <a:t> de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Laurent </a:t>
            </a:r>
            <a:r>
              <a:rPr sz="1636" b="1" dirty="0">
                <a:cs typeface="Times New Roman"/>
              </a:rPr>
              <a:t>y</a:t>
            </a:r>
            <a:r>
              <a:rPr sz="1636" b="1" spc="-3" dirty="0">
                <a:cs typeface="Times New Roman"/>
              </a:rPr>
              <a:t> Niemann</a:t>
            </a:r>
            <a:endParaRPr sz="1636" dirty="0">
              <a:cs typeface="Times New Roman"/>
            </a:endParaRPr>
          </a:p>
          <a:p>
            <a:pPr>
              <a:spcBef>
                <a:spcPts val="123"/>
              </a:spcBef>
            </a:pPr>
            <a:r>
              <a:rPr sz="1636" spc="-3" dirty="0">
                <a:cs typeface="Times New Roman"/>
              </a:rPr>
              <a:t>Se expresa </a:t>
            </a:r>
            <a:r>
              <a:rPr sz="1636" dirty="0">
                <a:cs typeface="Times New Roman"/>
              </a:rPr>
              <a:t>por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medio</a:t>
            </a:r>
            <a:r>
              <a:rPr sz="1636" dirty="0">
                <a:cs typeface="Times New Roman"/>
              </a:rPr>
              <a:t> de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ecuación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siguiente:</a:t>
            </a:r>
            <a:endParaRPr sz="1636" dirty="0">
              <a:cs typeface="Times New Roman"/>
            </a:endParaRPr>
          </a:p>
          <a:p>
            <a:pPr>
              <a:spcBef>
                <a:spcPts val="10"/>
              </a:spcBef>
            </a:pPr>
            <a:endParaRPr sz="1636" dirty="0"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sz="1636" dirty="0"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sz="1636" dirty="0">
              <a:cs typeface="Times New Roman"/>
            </a:endParaRPr>
          </a:p>
          <a:p>
            <a:pPr>
              <a:lnSpc>
                <a:spcPct val="100000"/>
              </a:lnSpc>
            </a:pPr>
            <a:endParaRPr sz="1636" dirty="0">
              <a:cs typeface="Times New Roman"/>
            </a:endParaRPr>
          </a:p>
          <a:p>
            <a:r>
              <a:rPr sz="1636" spc="-3" dirty="0">
                <a:cs typeface="Times New Roman"/>
              </a:rPr>
              <a:t>Donde:</a:t>
            </a:r>
            <a:endParaRPr sz="1636" dirty="0">
              <a:cs typeface="Times New Roman"/>
            </a:endParaRPr>
          </a:p>
          <a:p>
            <a:pPr>
              <a:spcBef>
                <a:spcPts val="99"/>
              </a:spcBef>
            </a:pPr>
            <a:r>
              <a:rPr sz="1636" b="1" spc="-3" dirty="0">
                <a:cs typeface="Times New Roman"/>
              </a:rPr>
              <a:t>R</a:t>
            </a:r>
            <a:r>
              <a:rPr sz="1636" b="1" spc="-5" baseline="-10416" dirty="0">
                <a:cs typeface="Times New Roman"/>
              </a:rPr>
              <a:t>t</a:t>
            </a:r>
            <a:r>
              <a:rPr sz="1636" b="1" spc="92" baseline="-10416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Resistencia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puesta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 Ω.</a:t>
            </a:r>
            <a:endParaRPr sz="1636" dirty="0">
              <a:cs typeface="Times New Roman"/>
            </a:endParaRPr>
          </a:p>
          <a:p>
            <a:pPr>
              <a:spcBef>
                <a:spcPts val="99"/>
              </a:spcBef>
            </a:pPr>
            <a:r>
              <a:rPr sz="1636" b="1" dirty="0">
                <a:cs typeface="Times New Roman"/>
              </a:rPr>
              <a:t>ρ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Resistividad del Suelo, </a:t>
            </a:r>
            <a:r>
              <a:rPr sz="1636" dirty="0">
                <a:cs typeface="Times New Roman"/>
              </a:rPr>
              <a:t>en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Ω-m.</a:t>
            </a:r>
          </a:p>
          <a:p>
            <a:pPr>
              <a:spcBef>
                <a:spcPts val="106"/>
              </a:spcBef>
            </a:pPr>
            <a:r>
              <a:rPr sz="1636" b="1" spc="-3" dirty="0">
                <a:cs typeface="Times New Roman"/>
              </a:rPr>
              <a:t>A</a:t>
            </a:r>
            <a:r>
              <a:rPr sz="1636" b="1" spc="-5" baseline="-10416" dirty="0">
                <a:cs typeface="Times New Roman"/>
              </a:rPr>
              <a:t>M</a:t>
            </a:r>
            <a:r>
              <a:rPr sz="1636" b="1" spc="92" baseline="-10416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Área </a:t>
            </a:r>
            <a:r>
              <a:rPr sz="1636" spc="3" dirty="0">
                <a:cs typeface="Times New Roman"/>
              </a:rPr>
              <a:t>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malla </a:t>
            </a:r>
            <a:r>
              <a:rPr sz="1636" spc="3" dirty="0">
                <a:cs typeface="Times New Roman"/>
              </a:rPr>
              <a:t>de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puesta</a:t>
            </a:r>
            <a:r>
              <a:rPr sz="1636" dirty="0">
                <a:cs typeface="Times New Roman"/>
              </a:rPr>
              <a:t> 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m</a:t>
            </a:r>
            <a:r>
              <a:rPr sz="1636" spc="5" baseline="38194" dirty="0">
                <a:cs typeface="Times New Roman"/>
              </a:rPr>
              <a:t>2</a:t>
            </a:r>
            <a:r>
              <a:rPr sz="1636" spc="3" dirty="0">
                <a:cs typeface="Times New Roman"/>
              </a:rPr>
              <a:t>.</a:t>
            </a:r>
            <a:endParaRPr sz="1636" dirty="0">
              <a:cs typeface="Times New Roman"/>
            </a:endParaRPr>
          </a:p>
          <a:p>
            <a:pPr>
              <a:spcBef>
                <a:spcPts val="99"/>
              </a:spcBef>
            </a:pPr>
            <a:r>
              <a:rPr sz="1636" b="1" dirty="0">
                <a:cs typeface="Times New Roman"/>
              </a:rPr>
              <a:t>L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Longitud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-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conductor,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m.</a:t>
            </a:r>
          </a:p>
          <a:p>
            <a:pPr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pPr>
              <a:spcBef>
                <a:spcPts val="3"/>
              </a:spcBef>
            </a:pPr>
            <a:r>
              <a:rPr sz="1636" spc="-7" dirty="0">
                <a:cs typeface="Times New Roman"/>
              </a:rPr>
              <a:t>Los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valores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9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resistencias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puesta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9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spc="99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típicos</a:t>
            </a:r>
            <a:r>
              <a:rPr sz="1636" spc="10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aconsejables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99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detallan</a:t>
            </a:r>
            <a:r>
              <a:rPr sz="1636" spc="102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spc="10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106" dirty="0">
                <a:cs typeface="Times New Roman"/>
              </a:rPr>
              <a:t> </a:t>
            </a:r>
            <a:r>
              <a:rPr sz="1636" spc="3" dirty="0" err="1">
                <a:cs typeface="Times New Roman"/>
              </a:rPr>
              <a:t>Tabla</a:t>
            </a:r>
            <a:r>
              <a:rPr lang="es-ES"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11.3</a:t>
            </a:r>
            <a:r>
              <a:rPr sz="1636" spc="-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siguiente:</a:t>
            </a:r>
            <a:endParaRPr sz="1636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0364" y="3480955"/>
            <a:ext cx="6182591" cy="26091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/>
            <a:r>
              <a:rPr sz="1636" dirty="0" err="1">
                <a:cs typeface="Times New Roman"/>
              </a:rPr>
              <a:t>Tabla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11.3:</a:t>
            </a:r>
            <a:r>
              <a:rPr sz="1636" spc="-3" dirty="0">
                <a:cs typeface="Times New Roman"/>
              </a:rPr>
              <a:t> Resistencia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puesta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-3" dirty="0">
                <a:cs typeface="Times New Roman"/>
              </a:rPr>
              <a:t> tierra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sistemas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potencia.</a:t>
            </a:r>
            <a:endParaRPr sz="1636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183" y="4156364"/>
            <a:ext cx="11689772" cy="2221768"/>
          </a:xfrm>
          <a:prstGeom prst="rect">
            <a:avLst/>
          </a:prstGeom>
        </p:spPr>
        <p:txBody>
          <a:bodyPr vert="horz" wrap="square" lIns="0" tIns="30740" rIns="0" bIns="0" rtlCol="0">
            <a:spAutoFit/>
          </a:bodyPr>
          <a:lstStyle/>
          <a:p>
            <a:pPr marL="8659">
              <a:spcBef>
                <a:spcPts val="242"/>
              </a:spcBef>
              <a:tabLst>
                <a:tab pos="350251" algn="l"/>
              </a:tabLst>
            </a:pPr>
            <a:r>
              <a:rPr sz="1636" b="1" spc="-3" dirty="0">
                <a:cs typeface="Times New Roman"/>
              </a:rPr>
              <a:t>11.9	Cálculo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Número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Electrodos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Puesta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dirty="0">
                <a:cs typeface="Times New Roman"/>
              </a:rPr>
              <a:t> Tierra</a:t>
            </a:r>
            <a:endParaRPr lang="es-ES" sz="1636" b="1" dirty="0">
              <a:cs typeface="Times New Roman"/>
            </a:endParaRPr>
          </a:p>
          <a:p>
            <a:pPr marL="8659">
              <a:spcBef>
                <a:spcPts val="242"/>
              </a:spcBef>
              <a:tabLst>
                <a:tab pos="350251" algn="l"/>
              </a:tabLst>
            </a:pPr>
            <a:endParaRPr sz="1636" dirty="0">
              <a:cs typeface="Times New Roman"/>
            </a:endParaRPr>
          </a:p>
          <a:p>
            <a:pPr marL="8659" marR="3464" algn="just">
              <a:lnSpc>
                <a:spcPct val="110300"/>
              </a:lnSpc>
              <a:spcBef>
                <a:spcPts val="34"/>
              </a:spcBef>
            </a:pPr>
            <a:r>
              <a:rPr sz="1636" spc="-3" dirty="0">
                <a:cs typeface="Times New Roman"/>
              </a:rPr>
              <a:t>Una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correcta</a:t>
            </a:r>
            <a:r>
              <a:rPr sz="1636" dirty="0">
                <a:cs typeface="Times New Roman"/>
              </a:rPr>
              <a:t> puesta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dirty="0">
                <a:cs typeface="Times New Roman"/>
              </a:rPr>
              <a:t> 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subestación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</a:t>
            </a:r>
            <a:r>
              <a:rPr sz="1636" dirty="0">
                <a:cs typeface="Times New Roman"/>
              </a:rPr>
              <a:t> requiere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instalación</a:t>
            </a:r>
            <a:r>
              <a:rPr sz="1636" spc="198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 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electrodos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puesta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tierra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interconectados</a:t>
            </a:r>
            <a:r>
              <a:rPr sz="1636" spc="7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8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7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malla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5" dirty="0">
                <a:cs typeface="Times New Roman"/>
              </a:rPr>
              <a:t> </a:t>
            </a:r>
            <a:r>
              <a:rPr lang="en-US" sz="1636" spc="-3" dirty="0" err="1">
                <a:cs typeface="Times New Roman"/>
              </a:rPr>
              <a:t>puesta</a:t>
            </a:r>
            <a:r>
              <a:rPr lang="en-US" sz="1636" spc="-3" dirty="0">
                <a:cs typeface="Times New Roman"/>
              </a:rPr>
              <a:t> a </a:t>
            </a:r>
            <a:r>
              <a:rPr lang="en-US" sz="1636" spc="-3" dirty="0" err="1">
                <a:cs typeface="Times New Roman"/>
              </a:rPr>
              <a:t>tierra</a:t>
            </a:r>
            <a:r>
              <a:rPr sz="1636" spc="-3" dirty="0">
                <a:cs typeface="Times New Roman"/>
              </a:rPr>
              <a:t>.</a:t>
            </a:r>
            <a:r>
              <a:rPr sz="1636" spc="8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72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sola</a:t>
            </a:r>
            <a:r>
              <a:rPr sz="1636" spc="7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existencia </a:t>
            </a:r>
            <a:r>
              <a:rPr sz="1636" spc="-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electrodos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puesta</a:t>
            </a:r>
            <a:r>
              <a:rPr sz="1636" spc="19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tierra </a:t>
            </a:r>
            <a:r>
              <a:rPr sz="1636" dirty="0">
                <a:cs typeface="Times New Roman"/>
              </a:rPr>
              <a:t>no </a:t>
            </a:r>
            <a:r>
              <a:rPr sz="1636" spc="-3" dirty="0">
                <a:cs typeface="Times New Roman"/>
              </a:rPr>
              <a:t>garantiza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existencia </a:t>
            </a:r>
            <a:r>
              <a:rPr sz="1636" dirty="0">
                <a:cs typeface="Times New Roman"/>
              </a:rPr>
              <a:t>de una </a:t>
            </a:r>
            <a:r>
              <a:rPr sz="1636" spc="-3" dirty="0">
                <a:cs typeface="Times New Roman"/>
              </a:rPr>
              <a:t>superficie equipotencial, </a:t>
            </a:r>
            <a:r>
              <a:rPr sz="1636" dirty="0">
                <a:cs typeface="Times New Roman"/>
              </a:rPr>
              <a:t> por lo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que</a:t>
            </a:r>
            <a:r>
              <a:rPr sz="1636" spc="-3" dirty="0">
                <a:cs typeface="Times New Roman"/>
              </a:rPr>
              <a:t> las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tensiones</a:t>
            </a:r>
            <a:r>
              <a:rPr sz="1636" spc="3" dirty="0">
                <a:cs typeface="Times New Roman"/>
              </a:rPr>
              <a:t> de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paso</a:t>
            </a:r>
            <a:r>
              <a:rPr sz="1636" spc="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contacto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pudieran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alcanzar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valores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peligrosos.</a:t>
            </a:r>
            <a:endParaRPr sz="1636" dirty="0">
              <a:cs typeface="Times New Roman"/>
            </a:endParaRPr>
          </a:p>
          <a:p>
            <a:pPr marL="8659" marR="4762" algn="just">
              <a:lnSpc>
                <a:spcPct val="110000"/>
              </a:lnSpc>
            </a:pPr>
            <a:r>
              <a:rPr sz="1636" spc="-3" dirty="0">
                <a:cs typeface="Times New Roman"/>
              </a:rPr>
              <a:t>Mediante pruebas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laboratorio se </a:t>
            </a:r>
            <a:r>
              <a:rPr sz="1636" dirty="0">
                <a:cs typeface="Times New Roman"/>
              </a:rPr>
              <a:t>ha podido </a:t>
            </a:r>
            <a:r>
              <a:rPr sz="1636" spc="-3" dirty="0">
                <a:cs typeface="Times New Roman"/>
              </a:rPr>
              <a:t>determinar </a:t>
            </a:r>
            <a:r>
              <a:rPr sz="1636" dirty="0">
                <a:cs typeface="Times New Roman"/>
              </a:rPr>
              <a:t>que la </a:t>
            </a:r>
            <a:r>
              <a:rPr sz="1636" spc="-3" dirty="0">
                <a:cs typeface="Times New Roman"/>
              </a:rPr>
              <a:t>efectividad </a:t>
            </a:r>
            <a:r>
              <a:rPr sz="1636" dirty="0">
                <a:cs typeface="Times New Roman"/>
              </a:rPr>
              <a:t>de la </a:t>
            </a:r>
            <a:r>
              <a:rPr sz="1636" spc="-3" dirty="0">
                <a:cs typeface="Times New Roman"/>
              </a:rPr>
              <a:t>puesta </a:t>
            </a:r>
            <a:r>
              <a:rPr sz="1636" dirty="0">
                <a:cs typeface="Times New Roman"/>
              </a:rPr>
              <a:t>a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decrece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cuando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6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aumenta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6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número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55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electrodos,</a:t>
            </a:r>
            <a:r>
              <a:rPr sz="1636" spc="58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por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encima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55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58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cierto</a:t>
            </a:r>
            <a:r>
              <a:rPr sz="1636" spc="6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límite.</a:t>
            </a:r>
          </a:p>
          <a:p>
            <a:pPr marL="8659" marR="3464" algn="just">
              <a:lnSpc>
                <a:spcPct val="110000"/>
              </a:lnSpc>
              <a:spcBef>
                <a:spcPts val="7"/>
              </a:spcBef>
            </a:pPr>
            <a:r>
              <a:rPr sz="1636" dirty="0">
                <a:cs typeface="Times New Roman"/>
              </a:rPr>
              <a:t>El </a:t>
            </a:r>
            <a:r>
              <a:rPr sz="1636" spc="-3" dirty="0">
                <a:cs typeface="Times New Roman"/>
              </a:rPr>
              <a:t>siguiente </a:t>
            </a:r>
            <a:r>
              <a:rPr sz="1636" dirty="0">
                <a:cs typeface="Times New Roman"/>
              </a:rPr>
              <a:t>procedimiento </a:t>
            </a:r>
            <a:r>
              <a:rPr sz="1636" spc="-3" dirty="0">
                <a:cs typeface="Times New Roman"/>
              </a:rPr>
              <a:t>nos </a:t>
            </a:r>
            <a:r>
              <a:rPr sz="1636" dirty="0">
                <a:cs typeface="Times New Roman"/>
              </a:rPr>
              <a:t>permite calcular </a:t>
            </a:r>
            <a:r>
              <a:rPr sz="1636" spc="-3" dirty="0">
                <a:cs typeface="Times New Roman"/>
              </a:rPr>
              <a:t>el </a:t>
            </a:r>
            <a:r>
              <a:rPr sz="1636" dirty="0">
                <a:cs typeface="Times New Roman"/>
              </a:rPr>
              <a:t>número </a:t>
            </a:r>
            <a:r>
              <a:rPr sz="1636" spc="3" dirty="0">
                <a:cs typeface="Times New Roman"/>
              </a:rPr>
              <a:t>de </a:t>
            </a:r>
            <a:r>
              <a:rPr sz="1636" dirty="0">
                <a:cs typeface="Times New Roman"/>
              </a:rPr>
              <a:t>electrodos que </a:t>
            </a:r>
            <a:r>
              <a:rPr sz="1636" spc="-3" dirty="0">
                <a:cs typeface="Times New Roman"/>
              </a:rPr>
              <a:t>se </a:t>
            </a:r>
            <a:r>
              <a:rPr sz="1636" dirty="0">
                <a:cs typeface="Times New Roman"/>
              </a:rPr>
              <a:t>deben 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instalar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en</a:t>
            </a:r>
            <a:r>
              <a:rPr sz="1636" dirty="0">
                <a:cs typeface="Times New Roman"/>
              </a:rPr>
              <a:t> un </a:t>
            </a:r>
            <a:r>
              <a:rPr sz="1636" spc="-3" dirty="0">
                <a:cs typeface="Times New Roman"/>
              </a:rPr>
              <a:t>área determinada:</a:t>
            </a:r>
            <a:endParaRPr sz="1636" dirty="0">
              <a:cs typeface="Times New Roman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318" y="779318"/>
            <a:ext cx="2992616" cy="109104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337436"/>
            <a:ext cx="5870864" cy="314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182" y="292679"/>
            <a:ext cx="6390409" cy="671019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>
                <a:cs typeface="Times New Roman"/>
              </a:rPr>
              <a:t>11.9.1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Cálculo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la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resistencia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óhmica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electrodo</a:t>
            </a:r>
            <a:endParaRPr sz="1636" dirty="0">
              <a:cs typeface="Times New Roman"/>
            </a:endParaRPr>
          </a:p>
          <a:p>
            <a:pPr>
              <a:spcBef>
                <a:spcPts val="123"/>
              </a:spcBef>
            </a:pPr>
            <a:r>
              <a:rPr sz="1636" spc="-3" dirty="0">
                <a:cs typeface="Times New Roman"/>
              </a:rPr>
              <a:t>Enterrado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una </a:t>
            </a:r>
            <a:r>
              <a:rPr sz="1636" spc="-3" dirty="0">
                <a:cs typeface="Times New Roman"/>
              </a:rPr>
              <a:t>profundidad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entre 0.5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1.0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mediante</a:t>
            </a:r>
            <a:r>
              <a:rPr sz="1636" dirty="0">
                <a:cs typeface="Times New Roman"/>
              </a:rPr>
              <a:t> la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ecuación</a:t>
            </a:r>
            <a:r>
              <a:rPr sz="1636" spc="10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siguiente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>
              <a:spcBef>
                <a:spcPts val="123"/>
              </a:spcBef>
            </a:pPr>
            <a:endParaRPr lang="es-ES" sz="1636" spc="-3" dirty="0">
              <a:cs typeface="Times New Roman"/>
            </a:endParaRPr>
          </a:p>
          <a:p>
            <a:pPr>
              <a:spcBef>
                <a:spcPts val="344"/>
              </a:spcBef>
            </a:pPr>
            <a:r>
              <a:rPr lang="es-ES" sz="1636" spc="-3" dirty="0">
                <a:cs typeface="Times New Roman"/>
              </a:rPr>
              <a:t>Donde:</a:t>
            </a:r>
            <a:endParaRPr lang="es-ES" sz="1636" dirty="0">
              <a:cs typeface="Times New Roman"/>
            </a:endParaRPr>
          </a:p>
          <a:p>
            <a:pPr marR="1472872" lvl="1">
              <a:lnSpc>
                <a:spcPct val="110400"/>
              </a:lnSpc>
              <a:spcBef>
                <a:spcPts val="177"/>
              </a:spcBef>
            </a:pPr>
            <a:r>
              <a:rPr lang="es-ES" sz="1636" b="1" spc="-3" dirty="0">
                <a:cs typeface="Times New Roman"/>
              </a:rPr>
              <a:t>Re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Resistencia </a:t>
            </a:r>
            <a:r>
              <a:rPr lang="es-ES" sz="1636" dirty="0">
                <a:cs typeface="Times New Roman"/>
              </a:rPr>
              <a:t>de un </a:t>
            </a:r>
            <a:r>
              <a:rPr lang="es-ES" sz="1636" spc="-3" dirty="0">
                <a:cs typeface="Times New Roman"/>
              </a:rPr>
              <a:t>electrodo, en Ω. </a:t>
            </a:r>
            <a:r>
              <a:rPr lang="es-ES" sz="1636" spc="-194" dirty="0">
                <a:cs typeface="Times New Roman"/>
              </a:rPr>
              <a:t> </a:t>
            </a:r>
          </a:p>
          <a:p>
            <a:pPr marR="1472872" lvl="1">
              <a:lnSpc>
                <a:spcPct val="110400"/>
              </a:lnSpc>
              <a:spcBef>
                <a:spcPts val="177"/>
              </a:spcBef>
            </a:pPr>
            <a:r>
              <a:rPr lang="es-ES" sz="1636" b="1" dirty="0">
                <a:cs typeface="Times New Roman"/>
              </a:rPr>
              <a:t>ρ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Resistividad del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terreno, en</a:t>
            </a:r>
            <a:r>
              <a:rPr lang="es-ES" sz="1636" dirty="0">
                <a:cs typeface="Times New Roman"/>
              </a:rPr>
              <a:t> Ω-m. </a:t>
            </a:r>
            <a:r>
              <a:rPr lang="es-ES" sz="1636" spc="3" dirty="0">
                <a:cs typeface="Times New Roman"/>
              </a:rPr>
              <a:t> </a:t>
            </a:r>
          </a:p>
          <a:p>
            <a:pPr marR="1472872" lvl="1">
              <a:lnSpc>
                <a:spcPct val="110400"/>
              </a:lnSpc>
              <a:spcBef>
                <a:spcPts val="177"/>
              </a:spcBef>
            </a:pPr>
            <a:r>
              <a:rPr lang="es-ES" sz="1636" b="1" dirty="0">
                <a:cs typeface="Times New Roman"/>
              </a:rPr>
              <a:t>L</a:t>
            </a:r>
            <a:r>
              <a:rPr lang="es-ES" sz="1636" b="1" baseline="-10416" dirty="0">
                <a:cs typeface="Times New Roman"/>
              </a:rPr>
              <a:t>e</a:t>
            </a:r>
            <a:r>
              <a:rPr lang="es-ES" sz="1636" b="1" spc="97" baseline="-10416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Longitud del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electrodo, en</a:t>
            </a:r>
            <a:r>
              <a:rPr lang="es-ES" sz="1636" dirty="0">
                <a:cs typeface="Times New Roman"/>
              </a:rPr>
              <a:t> m.</a:t>
            </a:r>
          </a:p>
          <a:p>
            <a:pPr lvl="1">
              <a:spcBef>
                <a:spcPts val="99"/>
              </a:spcBef>
            </a:pPr>
            <a:r>
              <a:rPr lang="es-ES" sz="1636" b="1" spc="-3" dirty="0">
                <a:cs typeface="Times New Roman"/>
              </a:rPr>
              <a:t>r</a:t>
            </a:r>
            <a:r>
              <a:rPr lang="es-ES" sz="1636" b="1" spc="-5" baseline="-10416" dirty="0">
                <a:cs typeface="Times New Roman"/>
              </a:rPr>
              <a:t>e</a:t>
            </a:r>
            <a:r>
              <a:rPr lang="es-ES" sz="1636" b="1" spc="97" baseline="-10416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Radio </a:t>
            </a:r>
            <a:r>
              <a:rPr lang="es-ES" sz="1636" dirty="0">
                <a:cs typeface="Times New Roman"/>
              </a:rPr>
              <a:t>del</a:t>
            </a:r>
            <a:r>
              <a:rPr lang="es-ES" sz="1636" spc="-3" dirty="0">
                <a:cs typeface="Times New Roman"/>
              </a:rPr>
              <a:t> electrodo,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 </a:t>
            </a:r>
            <a:r>
              <a:rPr lang="es-ES" sz="1636" dirty="0">
                <a:cs typeface="Times New Roman"/>
              </a:rPr>
              <a:t>m.</a:t>
            </a:r>
          </a:p>
          <a:p>
            <a:pPr>
              <a:spcBef>
                <a:spcPts val="37"/>
              </a:spcBef>
            </a:pPr>
            <a:endParaRPr lang="es-ES" sz="1636" dirty="0">
              <a:cs typeface="Times New Roman"/>
            </a:endParaRPr>
          </a:p>
          <a:p>
            <a:pPr marL="0" lvl="2"/>
            <a:r>
              <a:rPr lang="es-ES" sz="1636" b="1" spc="-3" dirty="0">
                <a:cs typeface="Times New Roman"/>
              </a:rPr>
              <a:t>11.9.2     Cálculo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3" dirty="0">
                <a:cs typeface="Times New Roman"/>
              </a:rPr>
              <a:t> la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resistividad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del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electrodo</a:t>
            </a:r>
            <a:endParaRPr lang="es-ES" sz="1636" dirty="0">
              <a:cs typeface="Times New Roman"/>
            </a:endParaRPr>
          </a:p>
          <a:p>
            <a:pPr>
              <a:spcBef>
                <a:spcPts val="112"/>
              </a:spcBef>
            </a:pPr>
            <a:r>
              <a:rPr lang="es-ES" sz="1636" spc="-3" dirty="0">
                <a:cs typeface="Times New Roman"/>
              </a:rPr>
              <a:t>Aplicando </a:t>
            </a:r>
            <a:r>
              <a:rPr lang="es-ES" sz="1636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ecuación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siguiente:</a:t>
            </a:r>
            <a:endParaRPr lang="es-ES" sz="1636" dirty="0">
              <a:cs typeface="Times New Roman"/>
            </a:endParaRPr>
          </a:p>
          <a:p>
            <a:pPr>
              <a:spcBef>
                <a:spcPts val="191"/>
              </a:spcBef>
            </a:pPr>
            <a:endParaRPr lang="es-ES" sz="1636" spc="-3" dirty="0">
              <a:cs typeface="Times New Roman"/>
            </a:endParaRPr>
          </a:p>
          <a:p>
            <a:pPr>
              <a:spcBef>
                <a:spcPts val="191"/>
              </a:spcBef>
            </a:pPr>
            <a:r>
              <a:rPr lang="es-ES" sz="1636" spc="-3" dirty="0">
                <a:cs typeface="Times New Roman"/>
              </a:rPr>
              <a:t>Donde:</a:t>
            </a:r>
            <a:endParaRPr lang="es-ES" sz="1636" dirty="0">
              <a:cs typeface="Times New Roman"/>
            </a:endParaRPr>
          </a:p>
          <a:p>
            <a:pPr marR="1416157" lvl="1">
              <a:lnSpc>
                <a:spcPts val="1623"/>
              </a:lnSpc>
              <a:spcBef>
                <a:spcPts val="17"/>
              </a:spcBef>
            </a:pPr>
            <a:r>
              <a:rPr lang="es-ES" sz="1636" b="1" spc="-3" dirty="0" err="1">
                <a:cs typeface="Times New Roman"/>
              </a:rPr>
              <a:t>ρ</a:t>
            </a:r>
            <a:r>
              <a:rPr lang="es-ES" sz="1636" b="1" spc="-5" baseline="-12077" dirty="0" err="1">
                <a:cs typeface="Times New Roman"/>
              </a:rPr>
              <a:t>e</a:t>
            </a:r>
            <a:r>
              <a:rPr lang="es-ES" sz="1636" b="1" spc="66" baseline="-1207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Resistividad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electrodo,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Ω-m. </a:t>
            </a:r>
            <a:r>
              <a:rPr lang="es-ES" sz="1636" spc="-194" dirty="0">
                <a:cs typeface="Times New Roman"/>
              </a:rPr>
              <a:t> </a:t>
            </a:r>
          </a:p>
          <a:p>
            <a:pPr marR="1416157" lvl="1">
              <a:lnSpc>
                <a:spcPts val="1623"/>
              </a:lnSpc>
              <a:spcBef>
                <a:spcPts val="17"/>
              </a:spcBef>
            </a:pPr>
            <a:r>
              <a:rPr lang="es-ES" sz="1636" b="1" spc="-3" dirty="0">
                <a:cs typeface="Times New Roman"/>
              </a:rPr>
              <a:t>R</a:t>
            </a:r>
            <a:r>
              <a:rPr lang="es-ES" sz="1636" b="1" spc="-5" baseline="-12077" dirty="0">
                <a:cs typeface="Times New Roman"/>
              </a:rPr>
              <a:t>e</a:t>
            </a:r>
            <a:r>
              <a:rPr lang="es-ES" sz="1636" b="1" spc="117" baseline="-1207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</a:t>
            </a:r>
            <a:r>
              <a:rPr lang="es-ES" sz="1636" b="1" spc="3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Resistencia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spc="3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electrodo,</a:t>
            </a:r>
            <a:r>
              <a:rPr lang="es-ES" sz="1636" spc="3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3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Ω. </a:t>
            </a:r>
            <a:r>
              <a:rPr lang="es-ES" sz="1636" dirty="0">
                <a:cs typeface="Times New Roman"/>
              </a:rPr>
              <a:t> </a:t>
            </a:r>
          </a:p>
          <a:p>
            <a:pPr marR="1416157" lvl="1">
              <a:lnSpc>
                <a:spcPts val="1623"/>
              </a:lnSpc>
              <a:spcBef>
                <a:spcPts val="17"/>
              </a:spcBef>
            </a:pPr>
            <a:r>
              <a:rPr lang="es-ES" sz="1636" b="1" spc="-3" dirty="0">
                <a:cs typeface="Times New Roman"/>
              </a:rPr>
              <a:t>L</a:t>
            </a:r>
            <a:r>
              <a:rPr lang="es-ES" sz="1636" b="1" spc="-5" baseline="-12077" dirty="0">
                <a:cs typeface="Times New Roman"/>
              </a:rPr>
              <a:t>e</a:t>
            </a:r>
            <a:r>
              <a:rPr lang="es-ES" sz="1636" b="1" spc="61" baseline="-1207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</a:t>
            </a:r>
            <a:r>
              <a:rPr lang="es-ES" sz="1636" b="1" spc="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Longitud del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electrodo,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 </a:t>
            </a:r>
            <a:r>
              <a:rPr lang="es-ES" sz="1636" dirty="0">
                <a:cs typeface="Times New Roman"/>
              </a:rPr>
              <a:t>m.</a:t>
            </a:r>
          </a:p>
          <a:p>
            <a:pPr>
              <a:spcBef>
                <a:spcPts val="20"/>
              </a:spcBef>
            </a:pPr>
            <a:endParaRPr lang="es-ES" sz="1636" dirty="0">
              <a:cs typeface="Times New Roman"/>
            </a:endParaRPr>
          </a:p>
          <a:p>
            <a:pPr marL="0" lvl="2"/>
            <a:r>
              <a:rPr lang="es-ES" sz="1636" b="1" spc="-3" dirty="0">
                <a:cs typeface="Times New Roman"/>
              </a:rPr>
              <a:t>11.9.3     Cálculo</a:t>
            </a:r>
            <a:r>
              <a:rPr lang="es-ES" sz="1636" b="1" dirty="0">
                <a:cs typeface="Times New Roman"/>
              </a:rPr>
              <a:t> de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la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conductividad del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electrodo</a:t>
            </a:r>
            <a:endParaRPr lang="es-ES" sz="1636" dirty="0">
              <a:cs typeface="Times New Roman"/>
            </a:endParaRPr>
          </a:p>
          <a:p>
            <a:pPr>
              <a:spcBef>
                <a:spcPts val="112"/>
              </a:spcBef>
            </a:pPr>
            <a:r>
              <a:rPr lang="es-ES" sz="1636" spc="-3" dirty="0">
                <a:cs typeface="Times New Roman"/>
              </a:rPr>
              <a:t>Utilizando</a:t>
            </a:r>
            <a:r>
              <a:rPr lang="es-ES" sz="1636" dirty="0">
                <a:cs typeface="Times New Roman"/>
              </a:rPr>
              <a:t> la </a:t>
            </a:r>
            <a:r>
              <a:rPr lang="es-ES" sz="1636" spc="-3" dirty="0">
                <a:cs typeface="Times New Roman"/>
              </a:rPr>
              <a:t>expresión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siguiente:</a:t>
            </a:r>
            <a:endParaRPr lang="es-ES" sz="1636" dirty="0">
              <a:cs typeface="Times New Roman"/>
            </a:endParaRPr>
          </a:p>
          <a:p>
            <a:pPr>
              <a:spcBef>
                <a:spcPts val="191"/>
              </a:spcBef>
            </a:pPr>
            <a:endParaRPr lang="es-ES" sz="1636" b="1" spc="-3" dirty="0">
              <a:cs typeface="Times New Roman"/>
            </a:endParaRPr>
          </a:p>
          <a:p>
            <a:pPr>
              <a:spcBef>
                <a:spcPts val="191"/>
              </a:spcBef>
            </a:pPr>
            <a:r>
              <a:rPr lang="es-ES" sz="1636" spc="-3" dirty="0">
                <a:cs typeface="Times New Roman"/>
              </a:rPr>
              <a:t>Donde:</a:t>
            </a:r>
            <a:endParaRPr lang="es-ES" sz="1636" dirty="0">
              <a:cs typeface="Times New Roman"/>
            </a:endParaRPr>
          </a:p>
          <a:p>
            <a:pPr lvl="1">
              <a:spcBef>
                <a:spcPts val="290"/>
              </a:spcBef>
            </a:pPr>
            <a:r>
              <a:rPr lang="es-ES" sz="1636" b="1" dirty="0" err="1">
                <a:cs typeface="Times New Roman"/>
              </a:rPr>
              <a:t>Ke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Conductividad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 electrodo,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Ω</a:t>
            </a:r>
            <a:r>
              <a:rPr lang="es-ES" sz="1636" baseline="38194" dirty="0">
                <a:cs typeface="Times New Roman"/>
              </a:rPr>
              <a:t>-1</a:t>
            </a:r>
            <a:r>
              <a:rPr lang="es-ES" sz="1636" spc="112" baseline="3819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–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m</a:t>
            </a:r>
            <a:r>
              <a:rPr lang="es-ES" sz="1636" spc="-5" baseline="38194" dirty="0">
                <a:cs typeface="Times New Roman"/>
              </a:rPr>
              <a:t>-1</a:t>
            </a:r>
            <a:r>
              <a:rPr lang="es-ES" sz="1636" spc="112" baseline="38194" dirty="0">
                <a:cs typeface="Times New Roman"/>
              </a:rPr>
              <a:t> </a:t>
            </a:r>
            <a:r>
              <a:rPr lang="es-ES" sz="1636" dirty="0" err="1">
                <a:cs typeface="Times New Roman"/>
              </a:rPr>
              <a:t>ó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Siemens/m</a:t>
            </a:r>
            <a:endParaRPr lang="es-ES" sz="1636" dirty="0">
              <a:cs typeface="Times New Roman"/>
            </a:endParaRPr>
          </a:p>
          <a:p>
            <a:pPr lvl="1">
              <a:spcBef>
                <a:spcPts val="116"/>
              </a:spcBef>
            </a:pPr>
            <a:r>
              <a:rPr lang="es-ES" sz="1636" b="1" dirty="0" err="1">
                <a:cs typeface="Times New Roman"/>
              </a:rPr>
              <a:t>ρe</a:t>
            </a:r>
            <a:r>
              <a:rPr lang="es-ES" sz="1636" b="1" dirty="0">
                <a:cs typeface="Times New Roman"/>
              </a:rPr>
              <a:t> = </a:t>
            </a:r>
            <a:r>
              <a:rPr lang="es-ES" sz="1636" spc="-3" dirty="0">
                <a:cs typeface="Times New Roman"/>
              </a:rPr>
              <a:t>Resistividad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del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electrodo,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Ω-m.</a:t>
            </a:r>
            <a:endParaRPr lang="es-ES" sz="1636" dirty="0">
              <a:cs typeface="Times New Roman"/>
            </a:endParaRPr>
          </a:p>
          <a:p>
            <a:pPr>
              <a:spcBef>
                <a:spcPts val="14"/>
              </a:spcBef>
            </a:pPr>
            <a:endParaRPr lang="es-ES" sz="1636" dirty="0">
              <a:cs typeface="Times New Roman"/>
            </a:endParaRPr>
          </a:p>
          <a:p>
            <a:pPr marL="260199">
              <a:spcBef>
                <a:spcPts val="123"/>
              </a:spcBef>
            </a:pPr>
            <a:endParaRPr sz="818" dirty="0">
              <a:latin typeface="Times New Roman"/>
              <a:cs typeface="Times New Roman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719454" y="309085"/>
            <a:ext cx="5299364" cy="64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29440" lvl="2">
              <a:lnSpc>
                <a:spcPct val="110000"/>
              </a:lnSpc>
            </a:pPr>
            <a:r>
              <a:rPr lang="es-ES" sz="1636" b="1" spc="-3" dirty="0">
                <a:cs typeface="Times New Roman"/>
              </a:rPr>
              <a:t>11.9.4   Cálculo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</a:t>
            </a:r>
            <a:r>
              <a:rPr lang="es-ES" sz="1636" b="1" spc="-3" dirty="0">
                <a:cs typeface="Times New Roman"/>
              </a:rPr>
              <a:t> la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resistividad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la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resistencia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 </a:t>
            </a:r>
            <a:r>
              <a:rPr lang="es-ES" sz="1636" b="1" spc="-3" dirty="0">
                <a:cs typeface="Times New Roman"/>
              </a:rPr>
              <a:t>puesta</a:t>
            </a:r>
            <a:r>
              <a:rPr lang="es-ES" sz="1636" b="1" spc="-10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a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tierra </a:t>
            </a:r>
            <a:r>
              <a:rPr lang="es-ES" sz="1636" b="1" spc="-228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calculada</a:t>
            </a:r>
            <a:endParaRPr lang="es-ES" sz="1636" dirty="0">
              <a:cs typeface="Times New Roman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18" y="779318"/>
            <a:ext cx="3117273" cy="93518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514" y="3189569"/>
            <a:ext cx="1496941" cy="49311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318" y="5299364"/>
            <a:ext cx="1714500" cy="736594"/>
          </a:xfrm>
          <a:prstGeom prst="rect">
            <a:avLst/>
          </a:prstGeom>
        </p:spPr>
      </p:pic>
      <p:sp>
        <p:nvSpPr>
          <p:cNvPr id="14" name="object 2"/>
          <p:cNvSpPr txBox="1"/>
          <p:nvPr/>
        </p:nvSpPr>
        <p:spPr>
          <a:xfrm>
            <a:off x="6563591" y="1714500"/>
            <a:ext cx="5299364" cy="263991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268858" marR="55417" lvl="2">
              <a:lnSpc>
                <a:spcPct val="110800"/>
              </a:lnSpc>
              <a:spcBef>
                <a:spcPts val="777"/>
              </a:spcBef>
              <a:tabLst>
                <a:tab pos="581009" algn="l"/>
              </a:tabLst>
            </a:pPr>
            <a:r>
              <a:rPr lang="es-ES" sz="1636" b="1" spc="-3" dirty="0">
                <a:cs typeface="Times New Roman"/>
              </a:rPr>
              <a:t>11.9.5   </a:t>
            </a:r>
            <a:r>
              <a:rPr sz="1636" b="1" spc="-3" dirty="0" err="1">
                <a:cs typeface="Times New Roman"/>
              </a:rPr>
              <a:t>Cálculo</a:t>
            </a:r>
            <a:r>
              <a:rPr sz="1636" b="1" dirty="0">
                <a:cs typeface="Times New Roman"/>
              </a:rPr>
              <a:t> de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conductividad</a:t>
            </a:r>
            <a:r>
              <a:rPr sz="1636" b="1" dirty="0">
                <a:cs typeface="Times New Roman"/>
              </a:rPr>
              <a:t> </a:t>
            </a:r>
            <a:r>
              <a:rPr sz="1636" b="1" spc="-7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la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resistencia</a:t>
            </a:r>
            <a:r>
              <a:rPr sz="1636" b="1" dirty="0">
                <a:cs typeface="Times New Roman"/>
              </a:rPr>
              <a:t> de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puesta</a:t>
            </a:r>
            <a:r>
              <a:rPr sz="1636" b="1" dirty="0">
                <a:cs typeface="Times New Roman"/>
              </a:rPr>
              <a:t> 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 </a:t>
            </a:r>
            <a:r>
              <a:rPr sz="1636" b="1" spc="-228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calculada</a:t>
            </a:r>
            <a:endParaRPr sz="1636" dirty="0">
              <a:cs typeface="Times New Roman"/>
            </a:endParaRPr>
          </a:p>
          <a:p>
            <a:pPr marL="580577" lvl="2" indent="-312151">
              <a:spcBef>
                <a:spcPts val="842"/>
              </a:spcBef>
              <a:buAutoNum type="arabicPeriod" startAt="6"/>
              <a:tabLst>
                <a:tab pos="581009" algn="l"/>
              </a:tabLst>
            </a:pPr>
            <a:endParaRPr lang="es-ES" sz="1636" b="1" spc="-3" dirty="0">
              <a:cs typeface="Times New Roman"/>
            </a:endParaRPr>
          </a:p>
          <a:p>
            <a:pPr marL="580577" lvl="2" indent="-312151">
              <a:spcBef>
                <a:spcPts val="842"/>
              </a:spcBef>
              <a:buAutoNum type="arabicPeriod" startAt="6"/>
              <a:tabLst>
                <a:tab pos="581009" algn="l"/>
              </a:tabLst>
            </a:pPr>
            <a:endParaRPr lang="es-ES" sz="1636" b="1" spc="-3" dirty="0">
              <a:cs typeface="Times New Roman"/>
            </a:endParaRPr>
          </a:p>
          <a:p>
            <a:pPr marL="580577" lvl="2" indent="-312151">
              <a:spcBef>
                <a:spcPts val="842"/>
              </a:spcBef>
              <a:buAutoNum type="arabicPeriod" startAt="6"/>
              <a:tabLst>
                <a:tab pos="581009" algn="l"/>
              </a:tabLst>
            </a:pPr>
            <a:endParaRPr lang="es-ES" sz="1636" b="1" spc="-3" dirty="0">
              <a:cs typeface="Times New Roman"/>
            </a:endParaRPr>
          </a:p>
          <a:p>
            <a:pPr marL="268425" lvl="2">
              <a:spcBef>
                <a:spcPts val="842"/>
              </a:spcBef>
              <a:tabLst>
                <a:tab pos="581009" algn="l"/>
              </a:tabLst>
            </a:pPr>
            <a:r>
              <a:rPr lang="es-ES" sz="1636" b="1" spc="-3" dirty="0">
                <a:cs typeface="Times New Roman"/>
              </a:rPr>
              <a:t>11.9.6  </a:t>
            </a:r>
            <a:r>
              <a:rPr sz="1636" b="1" spc="-3" dirty="0" err="1">
                <a:cs typeface="Times New Roman"/>
              </a:rPr>
              <a:t>Cálculo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del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número mínimo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electrodos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requeridos</a:t>
            </a:r>
            <a:endParaRPr sz="1636" dirty="0">
              <a:cs typeface="Times New Roman"/>
            </a:endParaRPr>
          </a:p>
          <a:p>
            <a:pPr marL="268858">
              <a:spcBef>
                <a:spcPts val="112"/>
              </a:spcBef>
            </a:pPr>
            <a:r>
              <a:rPr sz="1636" spc="-3" dirty="0">
                <a:cs typeface="Times New Roman"/>
              </a:rPr>
              <a:t>Aplicando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relación </a:t>
            </a:r>
            <a:r>
              <a:rPr sz="1636" dirty="0" err="1">
                <a:cs typeface="Times New Roman"/>
              </a:rPr>
              <a:t>siguiente</a:t>
            </a:r>
            <a:r>
              <a:rPr sz="1636" dirty="0">
                <a:cs typeface="Times New Roman"/>
              </a:rPr>
              <a:t>:</a:t>
            </a:r>
            <a:endParaRPr lang="es-ES" sz="1636" dirty="0">
              <a:cs typeface="Times New Roman"/>
            </a:endParaRPr>
          </a:p>
          <a:p>
            <a:pPr marL="268858">
              <a:spcBef>
                <a:spcPts val="112"/>
              </a:spcBef>
            </a:pPr>
            <a:endParaRPr sz="818" dirty="0">
              <a:latin typeface="Times New Roman"/>
              <a:cs typeface="Times New Roman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3384" y="987136"/>
            <a:ext cx="1299434" cy="48837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2227" y="2305447"/>
            <a:ext cx="1610591" cy="107159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8427" y="4521248"/>
            <a:ext cx="3929348" cy="114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3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091" y="292679"/>
            <a:ext cx="11793681" cy="5195356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algn="just"/>
            <a:r>
              <a:rPr sz="1636" b="1" spc="-3" dirty="0">
                <a:cs typeface="Times New Roman"/>
              </a:rPr>
              <a:t>11.10</a:t>
            </a:r>
            <a:r>
              <a:rPr sz="1636" b="1" spc="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Proyecto Puesta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Tierra</a:t>
            </a:r>
            <a:r>
              <a:rPr sz="1636" b="1" spc="7" dirty="0">
                <a:cs typeface="Times New Roman"/>
              </a:rPr>
              <a:t> </a:t>
            </a:r>
            <a:r>
              <a:rPr sz="1636" b="1" dirty="0" err="1">
                <a:cs typeface="Times New Roman"/>
              </a:rPr>
              <a:t>Subestación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 err="1">
                <a:cs typeface="Times New Roman"/>
              </a:rPr>
              <a:t>Eléctrica</a:t>
            </a:r>
            <a:endParaRPr lang="es-ES" sz="1636" b="1" spc="-3" dirty="0">
              <a:cs typeface="Times New Roman"/>
            </a:endParaRPr>
          </a:p>
          <a:p>
            <a:pPr algn="just"/>
            <a:endParaRPr sz="1636" dirty="0">
              <a:cs typeface="Times New Roman"/>
            </a:endParaRPr>
          </a:p>
          <a:p>
            <a:pPr marR="29440" algn="just">
              <a:lnSpc>
                <a:spcPct val="110000"/>
              </a:lnSpc>
              <a:spcBef>
                <a:spcPts val="44"/>
              </a:spcBef>
            </a:pPr>
            <a:r>
              <a:rPr sz="1636" spc="-3" dirty="0">
                <a:cs typeface="Times New Roman"/>
              </a:rPr>
              <a:t>Diseño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un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sistema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puesta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 </a:t>
            </a:r>
            <a:r>
              <a:rPr sz="1636" spc="-3" dirty="0">
                <a:cs typeface="Times New Roman"/>
              </a:rPr>
              <a:t>tierra</a:t>
            </a:r>
            <a:r>
              <a:rPr sz="1636" dirty="0">
                <a:cs typeface="Times New Roman"/>
              </a:rPr>
              <a:t> para una Subestación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Eléctrica,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</a:t>
            </a:r>
            <a:r>
              <a:rPr sz="1636" spc="1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las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siguientes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características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R="29440" lvl="1" algn="just">
              <a:lnSpc>
                <a:spcPct val="110000"/>
              </a:lnSpc>
              <a:spcBef>
                <a:spcPts val="44"/>
              </a:spcBef>
            </a:pPr>
            <a:endParaRPr sz="1636" b="1" dirty="0">
              <a:cs typeface="Times New Roman"/>
            </a:endParaRPr>
          </a:p>
          <a:p>
            <a:pPr marR="1856460" lvl="1" algn="just">
              <a:lnSpc>
                <a:spcPct val="110000"/>
              </a:lnSpc>
            </a:pPr>
            <a:r>
              <a:rPr sz="1636" b="1" spc="-3" dirty="0">
                <a:cs typeface="Times New Roman"/>
              </a:rPr>
              <a:t>Tensión </a:t>
            </a:r>
            <a:r>
              <a:rPr sz="1636" b="1" dirty="0">
                <a:cs typeface="Times New Roman"/>
              </a:rPr>
              <a:t>Nominal </a:t>
            </a:r>
            <a:r>
              <a:rPr sz="1636" b="1" spc="-3" dirty="0">
                <a:cs typeface="Times New Roman"/>
              </a:rPr>
              <a:t>Subestación:</a:t>
            </a:r>
            <a:r>
              <a:rPr sz="1636" b="1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132</a:t>
            </a:r>
            <a:r>
              <a:rPr sz="1636" b="1" spc="-3" dirty="0">
                <a:cs typeface="Times New Roman"/>
              </a:rPr>
              <a:t> KV </a:t>
            </a:r>
            <a:r>
              <a:rPr sz="1636" b="1" dirty="0">
                <a:cs typeface="Times New Roman"/>
              </a:rPr>
              <a:t> </a:t>
            </a:r>
            <a:endParaRPr lang="es-ES" sz="1636" b="1" dirty="0">
              <a:cs typeface="Times New Roman"/>
            </a:endParaRPr>
          </a:p>
          <a:p>
            <a:pPr marR="1856460" lvl="1" algn="just">
              <a:lnSpc>
                <a:spcPct val="110000"/>
              </a:lnSpc>
            </a:pPr>
            <a:r>
              <a:rPr sz="1636" b="1" spc="-3" dirty="0" err="1">
                <a:cs typeface="Times New Roman"/>
              </a:rPr>
              <a:t>Dimensiones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</a:t>
            </a:r>
            <a:r>
              <a:rPr sz="1636" b="1" dirty="0">
                <a:cs typeface="Times New Roman"/>
              </a:rPr>
              <a:t>la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Subestación: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50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x</a:t>
            </a:r>
            <a:r>
              <a:rPr sz="1636" b="1" spc="2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50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m</a:t>
            </a:r>
            <a:endParaRPr sz="1636" b="1" dirty="0">
              <a:cs typeface="Times New Roman"/>
            </a:endParaRPr>
          </a:p>
          <a:p>
            <a:pPr marR="2297629" lvl="1" algn="just">
              <a:lnSpc>
                <a:spcPct val="110000"/>
              </a:lnSpc>
              <a:spcBef>
                <a:spcPts val="10"/>
              </a:spcBef>
            </a:pPr>
            <a:r>
              <a:rPr sz="1636" b="1" spc="-3" dirty="0">
                <a:cs typeface="Times New Roman"/>
              </a:rPr>
              <a:t>Longitud </a:t>
            </a:r>
            <a:r>
              <a:rPr sz="1636" b="1" dirty="0">
                <a:cs typeface="Times New Roman"/>
              </a:rPr>
              <a:t>de la </a:t>
            </a:r>
            <a:r>
              <a:rPr sz="1636" b="1" spc="-3" dirty="0">
                <a:cs typeface="Times New Roman"/>
              </a:rPr>
              <a:t>malla (A): </a:t>
            </a:r>
            <a:r>
              <a:rPr sz="1636" b="1" dirty="0">
                <a:cs typeface="Times New Roman"/>
              </a:rPr>
              <a:t>50 m </a:t>
            </a:r>
            <a:r>
              <a:rPr sz="1636" b="1" spc="3" dirty="0">
                <a:cs typeface="Times New Roman"/>
              </a:rPr>
              <a:t> </a:t>
            </a:r>
            <a:endParaRPr lang="es-ES" sz="1636" b="1" spc="3" dirty="0" smtClean="0">
              <a:cs typeface="Times New Roman"/>
            </a:endParaRPr>
          </a:p>
          <a:p>
            <a:pPr marR="2297629" lvl="1" algn="just">
              <a:lnSpc>
                <a:spcPct val="110000"/>
              </a:lnSpc>
              <a:spcBef>
                <a:spcPts val="10"/>
              </a:spcBef>
            </a:pPr>
            <a:r>
              <a:rPr sz="1636" b="1" spc="-3" dirty="0" smtClean="0">
                <a:cs typeface="Times New Roman"/>
              </a:rPr>
              <a:t>Ancho </a:t>
            </a:r>
            <a:r>
              <a:rPr sz="1636" b="1" dirty="0">
                <a:cs typeface="Times New Roman"/>
              </a:rPr>
              <a:t>de la </a:t>
            </a:r>
            <a:r>
              <a:rPr sz="1636" b="1" spc="-3" dirty="0">
                <a:cs typeface="Times New Roman"/>
              </a:rPr>
              <a:t>malla </a:t>
            </a:r>
            <a:r>
              <a:rPr sz="1636" b="1" dirty="0">
                <a:cs typeface="Times New Roman"/>
              </a:rPr>
              <a:t>(B): 50 m </a:t>
            </a:r>
            <a:r>
              <a:rPr sz="1636" b="1" spc="3" dirty="0">
                <a:cs typeface="Times New Roman"/>
              </a:rPr>
              <a:t> </a:t>
            </a:r>
            <a:endParaRPr lang="es-ES" sz="1636" b="1" spc="3" dirty="0">
              <a:cs typeface="Times New Roman"/>
            </a:endParaRPr>
          </a:p>
          <a:p>
            <a:pPr marR="2297629" lvl="1" algn="just">
              <a:lnSpc>
                <a:spcPct val="110000"/>
              </a:lnSpc>
              <a:spcBef>
                <a:spcPts val="10"/>
              </a:spcBef>
            </a:pPr>
            <a:r>
              <a:rPr sz="1636" b="1" spc="-3" dirty="0" err="1">
                <a:cs typeface="Times New Roman"/>
              </a:rPr>
              <a:t>Número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conductores A: </a:t>
            </a:r>
            <a:r>
              <a:rPr sz="1636" b="1" dirty="0">
                <a:cs typeface="Times New Roman"/>
              </a:rPr>
              <a:t>n = 25 </a:t>
            </a:r>
            <a:r>
              <a:rPr sz="1636" b="1" spc="-194" dirty="0">
                <a:cs typeface="Times New Roman"/>
              </a:rPr>
              <a:t> </a:t>
            </a:r>
            <a:endParaRPr lang="es-ES" sz="1636" b="1" spc="-194" dirty="0">
              <a:cs typeface="Times New Roman"/>
            </a:endParaRPr>
          </a:p>
          <a:p>
            <a:pPr marR="2297629" lvl="1" algn="just">
              <a:lnSpc>
                <a:spcPct val="110000"/>
              </a:lnSpc>
              <a:spcBef>
                <a:spcPts val="10"/>
              </a:spcBef>
            </a:pPr>
            <a:r>
              <a:rPr sz="1636" b="1" spc="-3" dirty="0" err="1">
                <a:cs typeface="Times New Roman"/>
              </a:rPr>
              <a:t>Número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conductores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B: </a:t>
            </a:r>
            <a:r>
              <a:rPr sz="1636" b="1" dirty="0">
                <a:cs typeface="Times New Roman"/>
              </a:rPr>
              <a:t>m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25</a:t>
            </a:r>
          </a:p>
          <a:p>
            <a:pPr marR="1668995" lvl="1" algn="just">
              <a:lnSpc>
                <a:spcPct val="110100"/>
              </a:lnSpc>
              <a:spcBef>
                <a:spcPts val="7"/>
              </a:spcBef>
            </a:pPr>
            <a:r>
              <a:rPr sz="1636" b="1" spc="-3" dirty="0">
                <a:cs typeface="Times New Roman"/>
              </a:rPr>
              <a:t>Espaciamiento</a:t>
            </a:r>
            <a:r>
              <a:rPr sz="1636" b="1" dirty="0">
                <a:cs typeface="Times New Roman"/>
              </a:rPr>
              <a:t> entre</a:t>
            </a:r>
            <a:r>
              <a:rPr sz="1636" b="1" spc="-3" dirty="0">
                <a:cs typeface="Times New Roman"/>
              </a:rPr>
              <a:t> conductores: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2 m </a:t>
            </a:r>
            <a:r>
              <a:rPr sz="1636" b="1" spc="3" dirty="0">
                <a:cs typeface="Times New Roman"/>
              </a:rPr>
              <a:t> </a:t>
            </a:r>
            <a:endParaRPr lang="es-ES" sz="1636" b="1" spc="3" dirty="0">
              <a:cs typeface="Times New Roman"/>
            </a:endParaRPr>
          </a:p>
          <a:p>
            <a:pPr marR="1668995" lvl="1" algn="just">
              <a:lnSpc>
                <a:spcPct val="110100"/>
              </a:lnSpc>
              <a:spcBef>
                <a:spcPts val="7"/>
              </a:spcBef>
            </a:pPr>
            <a:r>
              <a:rPr sz="1636" b="1" spc="-3" dirty="0" err="1">
                <a:cs typeface="Times New Roman"/>
              </a:rPr>
              <a:t>Profundidad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enterramiento </a:t>
            </a:r>
            <a:r>
              <a:rPr sz="1636" b="1" dirty="0">
                <a:cs typeface="Times New Roman"/>
              </a:rPr>
              <a:t>de la malla: 0.80 m </a:t>
            </a:r>
            <a:r>
              <a:rPr sz="1636" b="1" spc="-194" dirty="0">
                <a:cs typeface="Times New Roman"/>
              </a:rPr>
              <a:t> </a:t>
            </a:r>
            <a:endParaRPr lang="es-ES" sz="1636" b="1" spc="-194" dirty="0">
              <a:cs typeface="Times New Roman"/>
            </a:endParaRPr>
          </a:p>
          <a:p>
            <a:pPr marR="1668995" lvl="1" algn="just">
              <a:lnSpc>
                <a:spcPct val="110100"/>
              </a:lnSpc>
              <a:spcBef>
                <a:spcPts val="7"/>
              </a:spcBef>
            </a:pPr>
            <a:r>
              <a:rPr sz="1636" b="1" dirty="0" err="1">
                <a:cs typeface="Times New Roman"/>
              </a:rPr>
              <a:t>Tipo</a:t>
            </a:r>
            <a:r>
              <a:rPr sz="1636" b="1" dirty="0">
                <a:cs typeface="Times New Roman"/>
              </a:rPr>
              <a:t> de uniones </a:t>
            </a:r>
            <a:r>
              <a:rPr sz="1636" b="1" spc="-3" dirty="0" err="1">
                <a:cs typeface="Times New Roman"/>
              </a:rPr>
              <a:t>en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lang="es-ES" sz="1636" b="1" dirty="0">
                <a:cs typeface="Times New Roman"/>
              </a:rPr>
              <a:t> </a:t>
            </a:r>
            <a:r>
              <a:rPr sz="1636" b="1" dirty="0" err="1">
                <a:cs typeface="Times New Roman"/>
              </a:rPr>
              <a:t>malla</a:t>
            </a:r>
            <a:r>
              <a:rPr sz="1636" b="1" dirty="0">
                <a:cs typeface="Times New Roman"/>
              </a:rPr>
              <a:t>: </a:t>
            </a:r>
            <a:r>
              <a:rPr sz="1636" b="1" spc="-3" dirty="0" err="1">
                <a:cs typeface="Times New Roman"/>
              </a:rPr>
              <a:t>Soldadas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 </a:t>
            </a:r>
            <a:endParaRPr lang="es-ES" sz="1636" b="1" dirty="0">
              <a:cs typeface="Times New Roman"/>
            </a:endParaRPr>
          </a:p>
          <a:p>
            <a:pPr marR="1668995" lvl="1" algn="just">
              <a:lnSpc>
                <a:spcPct val="110100"/>
              </a:lnSpc>
              <a:spcBef>
                <a:spcPts val="7"/>
              </a:spcBef>
            </a:pPr>
            <a:r>
              <a:rPr sz="1636" b="1" spc="-3" dirty="0" err="1">
                <a:cs typeface="Times New Roman"/>
              </a:rPr>
              <a:t>Temperatura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ambiente</a:t>
            </a:r>
            <a:r>
              <a:rPr sz="1636" b="1" dirty="0">
                <a:cs typeface="Times New Roman"/>
              </a:rPr>
              <a:t> media: 32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5" baseline="38194" dirty="0">
                <a:cs typeface="Times New Roman"/>
              </a:rPr>
              <a:t>o</a:t>
            </a:r>
            <a:r>
              <a:rPr sz="1636" b="1" spc="-3" dirty="0">
                <a:cs typeface="Times New Roman"/>
              </a:rPr>
              <a:t>C</a:t>
            </a:r>
            <a:endParaRPr sz="1636" b="1" dirty="0">
              <a:cs typeface="Times New Roman"/>
            </a:endParaRPr>
          </a:p>
          <a:p>
            <a:pPr lvl="1" algn="just">
              <a:spcBef>
                <a:spcPts val="106"/>
              </a:spcBef>
            </a:pPr>
            <a:r>
              <a:rPr sz="1636" b="1" spc="-3" dirty="0">
                <a:cs typeface="Times New Roman"/>
              </a:rPr>
              <a:t>Corriente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máxima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falla:</a:t>
            </a:r>
            <a:r>
              <a:rPr sz="1636" b="1" dirty="0">
                <a:cs typeface="Times New Roman"/>
              </a:rPr>
              <a:t> 12,500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A</a:t>
            </a:r>
            <a:endParaRPr sz="1636" b="1" dirty="0">
              <a:cs typeface="Times New Roman"/>
            </a:endParaRPr>
          </a:p>
          <a:p>
            <a:pPr marR="1668995" lvl="1" algn="just">
              <a:lnSpc>
                <a:spcPct val="110000"/>
              </a:lnSpc>
            </a:pPr>
            <a:r>
              <a:rPr sz="1636" b="1" dirty="0">
                <a:cs typeface="Times New Roman"/>
              </a:rPr>
              <a:t>Tiempo máximo de </a:t>
            </a:r>
            <a:r>
              <a:rPr sz="1636" b="1" spc="-3" dirty="0">
                <a:cs typeface="Times New Roman"/>
              </a:rPr>
              <a:t>despeje </a:t>
            </a:r>
            <a:r>
              <a:rPr sz="1636" b="1" dirty="0">
                <a:cs typeface="Times New Roman"/>
              </a:rPr>
              <a:t>de la </a:t>
            </a:r>
            <a:r>
              <a:rPr sz="1636" b="1" spc="-3" dirty="0">
                <a:cs typeface="Times New Roman"/>
              </a:rPr>
              <a:t>falla: </a:t>
            </a:r>
            <a:r>
              <a:rPr sz="1636" b="1" dirty="0">
                <a:cs typeface="Times New Roman"/>
              </a:rPr>
              <a:t>1 </a:t>
            </a:r>
            <a:r>
              <a:rPr sz="1636" b="1" spc="-3" dirty="0" smtClean="0">
                <a:cs typeface="Times New Roman"/>
              </a:rPr>
              <a:t>s </a:t>
            </a:r>
            <a:r>
              <a:rPr sz="1636" b="1" spc="-194" dirty="0" smtClean="0">
                <a:cs typeface="Times New Roman"/>
              </a:rPr>
              <a:t> </a:t>
            </a:r>
            <a:endParaRPr lang="es-ES" sz="1636" b="1" spc="-194" dirty="0">
              <a:cs typeface="Times New Roman"/>
            </a:endParaRPr>
          </a:p>
          <a:p>
            <a:pPr marR="1668995" lvl="1" algn="just">
              <a:lnSpc>
                <a:spcPct val="110000"/>
              </a:lnSpc>
            </a:pPr>
            <a:r>
              <a:rPr sz="1636" b="1" dirty="0" err="1">
                <a:cs typeface="Times New Roman"/>
              </a:rPr>
              <a:t>Tipo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suelo: </a:t>
            </a:r>
            <a:r>
              <a:rPr sz="1636" b="1" spc="-3" dirty="0">
                <a:cs typeface="Times New Roman"/>
              </a:rPr>
              <a:t>Arcilloso</a:t>
            </a:r>
            <a:endParaRPr sz="1636" b="1" dirty="0">
              <a:cs typeface="Times New Roman"/>
            </a:endParaRPr>
          </a:p>
          <a:p>
            <a:pPr lvl="1" algn="just">
              <a:spcBef>
                <a:spcPts val="99"/>
              </a:spcBef>
            </a:pPr>
            <a:r>
              <a:rPr sz="1636" b="1" spc="-3" dirty="0">
                <a:cs typeface="Times New Roman"/>
              </a:rPr>
              <a:t>Resistividad </a:t>
            </a:r>
            <a:r>
              <a:rPr sz="1636" b="1" dirty="0">
                <a:cs typeface="Times New Roman"/>
              </a:rPr>
              <a:t>de</a:t>
            </a:r>
            <a:r>
              <a:rPr sz="1636" b="1" spc="-10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la</a:t>
            </a:r>
            <a:r>
              <a:rPr sz="1636" b="1" spc="-3" dirty="0">
                <a:cs typeface="Times New Roman"/>
              </a:rPr>
              <a:t> superficie: </a:t>
            </a:r>
            <a:r>
              <a:rPr sz="1636" b="1" dirty="0">
                <a:cs typeface="Times New Roman"/>
              </a:rPr>
              <a:t>1800 Ω-m</a:t>
            </a:r>
          </a:p>
          <a:p>
            <a:pPr marR="2191557" lvl="1" algn="just">
              <a:lnSpc>
                <a:spcPct val="110000"/>
              </a:lnSpc>
              <a:spcBef>
                <a:spcPts val="7"/>
              </a:spcBef>
            </a:pPr>
            <a:r>
              <a:rPr sz="1636" b="1" spc="-3" dirty="0">
                <a:cs typeface="Times New Roman"/>
              </a:rPr>
              <a:t>Elegir </a:t>
            </a:r>
            <a:r>
              <a:rPr sz="1636" b="1" dirty="0">
                <a:cs typeface="Times New Roman"/>
              </a:rPr>
              <a:t>tipo de </a:t>
            </a:r>
            <a:r>
              <a:rPr sz="1636" b="1" spc="-3" dirty="0">
                <a:cs typeface="Times New Roman"/>
              </a:rPr>
              <a:t>electrodo</a:t>
            </a:r>
            <a:r>
              <a:rPr sz="1636" b="1" dirty="0">
                <a:cs typeface="Times New Roman"/>
              </a:rPr>
              <a:t> de</a:t>
            </a:r>
            <a:r>
              <a:rPr sz="1636" b="1" spc="-3" dirty="0">
                <a:cs typeface="Times New Roman"/>
              </a:rPr>
              <a:t> </a:t>
            </a:r>
            <a:r>
              <a:rPr lang="en-US" sz="1636" b="1" spc="-3" dirty="0" err="1">
                <a:cs typeface="Times New Roman"/>
              </a:rPr>
              <a:t>puesta</a:t>
            </a:r>
            <a:r>
              <a:rPr lang="en-US" sz="1636" b="1" spc="-3" dirty="0">
                <a:cs typeface="Times New Roman"/>
              </a:rPr>
              <a:t> a </a:t>
            </a:r>
            <a:r>
              <a:rPr lang="en-US" sz="1636" b="1" spc="-3" dirty="0" err="1">
                <a:cs typeface="Times New Roman"/>
              </a:rPr>
              <a:t>tierra</a:t>
            </a:r>
            <a:r>
              <a:rPr sz="1636" b="1" spc="-3" dirty="0">
                <a:cs typeface="Times New Roman"/>
              </a:rPr>
              <a:t>: </a:t>
            </a:r>
            <a:r>
              <a:rPr sz="1636" b="1" spc="-194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5/8”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x 8’;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¾”</a:t>
            </a:r>
            <a:r>
              <a:rPr sz="1636" b="1" spc="191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x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7’;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o</a:t>
            </a:r>
            <a:r>
              <a:rPr sz="1636" b="1" spc="-3" dirty="0">
                <a:cs typeface="Times New Roman"/>
              </a:rPr>
              <a:t> 1/2”</a:t>
            </a:r>
            <a:r>
              <a:rPr sz="1636" b="1" spc="-7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x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6’</a:t>
            </a:r>
          </a:p>
        </p:txBody>
      </p:sp>
    </p:spTree>
    <p:extLst>
      <p:ext uri="{BB962C8B-B14F-4D97-AF65-F5344CB8AC3E}">
        <p14:creationId xmlns:p14="http://schemas.microsoft.com/office/powerpoint/2010/main" val="16279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9"/>
            <a:ext cx="11966863" cy="648179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u="heavy" spc="-3" dirty="0">
                <a:uFill>
                  <a:solidFill>
                    <a:srgbClr val="000000"/>
                  </a:solidFill>
                </a:uFill>
                <a:cs typeface="Times New Roman"/>
              </a:rPr>
              <a:t>SOLUCION</a:t>
            </a:r>
            <a:endParaRPr sz="1636" dirty="0">
              <a:cs typeface="Times New Roman"/>
            </a:endParaRPr>
          </a:p>
          <a:p>
            <a:pPr>
              <a:spcBef>
                <a:spcPts val="3"/>
              </a:spcBef>
            </a:pPr>
            <a:endParaRPr sz="1636" dirty="0">
              <a:cs typeface="Times New Roman"/>
            </a:endParaRPr>
          </a:p>
          <a:p>
            <a:pPr>
              <a:buFont typeface="Times New Roman"/>
              <a:buAutoNum type="arabicPeriod"/>
              <a:tabLst>
                <a:tab pos="572350" algn="l"/>
              </a:tabLst>
            </a:pPr>
            <a:r>
              <a:rPr sz="1636" b="1" spc="-3" dirty="0">
                <a:cs typeface="Times New Roman"/>
              </a:rPr>
              <a:t>Selección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del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Conductor</a:t>
            </a:r>
            <a:r>
              <a:rPr sz="1636" b="1" spc="-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Malla</a:t>
            </a:r>
            <a:endParaRPr sz="1636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r>
              <a:rPr sz="1636" spc="-3" dirty="0">
                <a:cs typeface="Times New Roman"/>
              </a:rPr>
              <a:t>Para</a:t>
            </a:r>
            <a:r>
              <a:rPr sz="1636" spc="2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el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cálculo</a:t>
            </a:r>
            <a:r>
              <a:rPr sz="1636" spc="34" dirty="0">
                <a:cs typeface="Times New Roman"/>
              </a:rPr>
              <a:t> </a:t>
            </a:r>
            <a:r>
              <a:rPr sz="1636" spc="3" dirty="0">
                <a:cs typeface="Times New Roman"/>
              </a:rPr>
              <a:t>de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sección</a:t>
            </a:r>
            <a:r>
              <a:rPr sz="1636" spc="34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del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conductor</a:t>
            </a:r>
            <a:r>
              <a:rPr sz="1636" spc="34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malla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tierra</a:t>
            </a:r>
            <a:r>
              <a:rPr sz="1636" spc="31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se</a:t>
            </a:r>
            <a:r>
              <a:rPr sz="1636" spc="2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aplica</a:t>
            </a:r>
            <a:r>
              <a:rPr sz="1636" spc="3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</a:t>
            </a:r>
            <a:r>
              <a:rPr sz="1636" spc="41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siguiente </a:t>
            </a:r>
            <a:r>
              <a:rPr sz="1636" spc="-194" dirty="0">
                <a:cs typeface="Times New Roman"/>
              </a:rPr>
              <a:t> </a:t>
            </a:r>
            <a:r>
              <a:rPr sz="1636" spc="-3" dirty="0" err="1">
                <a:cs typeface="Times New Roman"/>
              </a:rPr>
              <a:t>ecuación</a:t>
            </a:r>
            <a:r>
              <a:rPr sz="1636" spc="-3" dirty="0">
                <a:cs typeface="Times New Roman"/>
              </a:rPr>
              <a:t>:</a:t>
            </a: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 marR="3464">
              <a:lnSpc>
                <a:spcPts val="1077"/>
              </a:lnSpc>
              <a:spcBef>
                <a:spcPts val="41"/>
              </a:spcBef>
            </a:pPr>
            <a:endParaRPr lang="es-ES" sz="1636" spc="-3" dirty="0">
              <a:cs typeface="Times New Roman"/>
            </a:endParaRPr>
          </a:p>
          <a:p>
            <a:pPr>
              <a:spcBef>
                <a:spcPts val="532"/>
              </a:spcBef>
            </a:pPr>
            <a:r>
              <a:rPr lang="es-ES" sz="1636" spc="-3" dirty="0">
                <a:cs typeface="Times New Roman"/>
              </a:rPr>
              <a:t>Donde:</a:t>
            </a:r>
            <a:endParaRPr lang="es-ES" sz="1636" dirty="0">
              <a:cs typeface="Times New Roman"/>
            </a:endParaRPr>
          </a:p>
          <a:p>
            <a:pPr>
              <a:spcBef>
                <a:spcPts val="467"/>
              </a:spcBef>
            </a:pPr>
            <a:r>
              <a:rPr lang="es-ES" sz="1636" b="1" spc="-3" dirty="0">
                <a:cs typeface="Times New Roman"/>
              </a:rPr>
              <a:t>Ac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Sección</a:t>
            </a:r>
            <a:r>
              <a:rPr lang="es-ES" sz="1636" dirty="0">
                <a:cs typeface="Times New Roman"/>
              </a:rPr>
              <a:t> del conductor,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milésimas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circulares</a:t>
            </a:r>
            <a:r>
              <a:rPr lang="es-ES" sz="1636" dirty="0">
                <a:cs typeface="Times New Roman"/>
              </a:rPr>
              <a:t> (CM).</a:t>
            </a:r>
          </a:p>
          <a:p>
            <a:pPr marR="174043">
              <a:lnSpc>
                <a:spcPct val="110000"/>
              </a:lnSpc>
            </a:pPr>
            <a:r>
              <a:rPr lang="es-ES" sz="1636" b="1" spc="-3" dirty="0">
                <a:cs typeface="Times New Roman"/>
              </a:rPr>
              <a:t>I</a:t>
            </a:r>
            <a:r>
              <a:rPr lang="es-ES" sz="1636" b="1" spc="27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</a:t>
            </a:r>
            <a:r>
              <a:rPr lang="es-ES" sz="1636" b="1" spc="3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Corriente</a:t>
            </a:r>
            <a:r>
              <a:rPr lang="es-ES" sz="1636" spc="24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máxima</a:t>
            </a:r>
            <a:r>
              <a:rPr lang="es-ES" sz="1636" spc="2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2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falla,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en</a:t>
            </a:r>
            <a:r>
              <a:rPr lang="es-ES" sz="1636" spc="34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amperios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=</a:t>
            </a:r>
            <a:r>
              <a:rPr lang="es-ES" sz="1636" spc="31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12,500A </a:t>
            </a:r>
            <a:r>
              <a:rPr lang="es-ES" sz="1636" spc="3" dirty="0">
                <a:cs typeface="Times New Roman"/>
              </a:rPr>
              <a:t> </a:t>
            </a:r>
          </a:p>
          <a:p>
            <a:pPr marR="174043">
              <a:lnSpc>
                <a:spcPct val="110000"/>
              </a:lnSpc>
            </a:pPr>
            <a:r>
              <a:rPr lang="es-ES" sz="1636" b="1" dirty="0">
                <a:cs typeface="Times New Roman"/>
              </a:rPr>
              <a:t>Tm</a:t>
            </a:r>
            <a:r>
              <a:rPr lang="es-ES" sz="1636" b="1" spc="-14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dirty="0">
                <a:cs typeface="Times New Roman"/>
              </a:rPr>
              <a:t>T</a:t>
            </a:r>
            <a:r>
              <a:rPr lang="es-ES" sz="1636" spc="-7" dirty="0">
                <a:cs typeface="Times New Roman"/>
              </a:rPr>
              <a:t>e</a:t>
            </a:r>
            <a:r>
              <a:rPr lang="es-ES" sz="1636" dirty="0">
                <a:cs typeface="Times New Roman"/>
              </a:rPr>
              <a:t>m</a:t>
            </a:r>
            <a:r>
              <a:rPr lang="es-ES" sz="1636" spc="7" dirty="0">
                <a:cs typeface="Times New Roman"/>
              </a:rPr>
              <a:t>p</a:t>
            </a:r>
            <a:r>
              <a:rPr lang="es-ES" sz="1636" spc="-3" dirty="0">
                <a:cs typeface="Times New Roman"/>
              </a:rPr>
              <a:t>e</a:t>
            </a:r>
            <a:r>
              <a:rPr lang="es-ES" sz="1636" dirty="0">
                <a:cs typeface="Times New Roman"/>
              </a:rPr>
              <a:t>r</a:t>
            </a:r>
            <a:r>
              <a:rPr lang="es-ES" sz="1636" spc="-7" dirty="0">
                <a:cs typeface="Times New Roman"/>
              </a:rPr>
              <a:t>a</a:t>
            </a:r>
            <a:r>
              <a:rPr lang="es-ES" sz="1636" dirty="0">
                <a:cs typeface="Times New Roman"/>
              </a:rPr>
              <a:t>tu</a:t>
            </a:r>
            <a:r>
              <a:rPr lang="es-ES" sz="1636" spc="3" dirty="0">
                <a:cs typeface="Times New Roman"/>
              </a:rPr>
              <a:t>r</a:t>
            </a:r>
            <a:r>
              <a:rPr lang="es-ES" sz="1636" dirty="0">
                <a:cs typeface="Times New Roman"/>
              </a:rPr>
              <a:t>a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má</a:t>
            </a:r>
            <a:r>
              <a:rPr lang="es-ES" sz="1636" spc="3" dirty="0">
                <a:cs typeface="Times New Roman"/>
              </a:rPr>
              <a:t>x</a:t>
            </a:r>
            <a:r>
              <a:rPr lang="es-ES" sz="1636" dirty="0">
                <a:cs typeface="Times New Roman"/>
              </a:rPr>
              <a:t>ima</a:t>
            </a:r>
            <a:r>
              <a:rPr lang="es-ES" sz="1636" spc="-3" dirty="0">
                <a:cs typeface="Times New Roman"/>
              </a:rPr>
              <a:t> e</a:t>
            </a:r>
            <a:r>
              <a:rPr lang="es-ES" sz="1636" dirty="0">
                <a:cs typeface="Times New Roman"/>
              </a:rPr>
              <a:t>n </a:t>
            </a:r>
            <a:r>
              <a:rPr lang="es-ES" sz="1636" spc="-3" dirty="0">
                <a:cs typeface="Times New Roman"/>
              </a:rPr>
              <a:t>los</a:t>
            </a:r>
            <a:r>
              <a:rPr lang="es-ES" sz="1636" dirty="0">
                <a:cs typeface="Times New Roman"/>
              </a:rPr>
              <a:t> nodos de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la m</a:t>
            </a:r>
            <a:r>
              <a:rPr lang="es-ES" sz="1636" spc="3" dirty="0">
                <a:cs typeface="Times New Roman"/>
              </a:rPr>
              <a:t>a</a:t>
            </a:r>
            <a:r>
              <a:rPr lang="es-ES" sz="1636" dirty="0">
                <a:cs typeface="Times New Roman"/>
              </a:rPr>
              <a:t>lla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=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450</a:t>
            </a:r>
            <a:r>
              <a:rPr lang="es-ES" sz="1636" spc="-58" dirty="0">
                <a:cs typeface="Times New Roman"/>
              </a:rPr>
              <a:t> </a:t>
            </a:r>
            <a:r>
              <a:rPr lang="es-ES" sz="1636" spc="-10" baseline="38194" dirty="0" err="1">
                <a:cs typeface="Times New Roman"/>
              </a:rPr>
              <a:t>o</a:t>
            </a:r>
            <a:r>
              <a:rPr lang="es-ES" sz="1636" dirty="0" err="1">
                <a:cs typeface="Times New Roman"/>
              </a:rPr>
              <a:t>C</a:t>
            </a:r>
            <a:r>
              <a:rPr lang="es-ES" sz="1636" dirty="0">
                <a:cs typeface="Times New Roman"/>
              </a:rPr>
              <a:t> </a:t>
            </a:r>
          </a:p>
          <a:p>
            <a:pPr marR="174043">
              <a:lnSpc>
                <a:spcPct val="110000"/>
              </a:lnSpc>
            </a:pPr>
            <a:r>
              <a:rPr lang="es-ES" sz="1636" b="1" dirty="0">
                <a:cs typeface="Times New Roman"/>
              </a:rPr>
              <a:t>Ta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Temperatura </a:t>
            </a:r>
            <a:r>
              <a:rPr lang="es-ES" sz="1636" dirty="0">
                <a:cs typeface="Times New Roman"/>
              </a:rPr>
              <a:t>ambiente =</a:t>
            </a:r>
            <a:r>
              <a:rPr lang="es-ES" sz="1636" spc="-10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32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5" baseline="38194" dirty="0" err="1">
                <a:cs typeface="Times New Roman"/>
              </a:rPr>
              <a:t>o</a:t>
            </a:r>
            <a:r>
              <a:rPr lang="es-ES" sz="1636" spc="-3" dirty="0" err="1">
                <a:cs typeface="Times New Roman"/>
              </a:rPr>
              <a:t>C.</a:t>
            </a:r>
            <a:endParaRPr lang="es-ES" sz="1636" dirty="0">
              <a:cs typeface="Times New Roman"/>
            </a:endParaRPr>
          </a:p>
          <a:p>
            <a:pPr>
              <a:spcBef>
                <a:spcPts val="99"/>
              </a:spcBef>
            </a:pPr>
            <a:r>
              <a:rPr lang="es-ES" sz="1636" b="1" dirty="0">
                <a:cs typeface="Times New Roman"/>
              </a:rPr>
              <a:t>t</a:t>
            </a:r>
            <a:r>
              <a:rPr lang="es-ES" sz="1636" b="1" spc="198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=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Tiempo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máximo de</a:t>
            </a:r>
            <a:r>
              <a:rPr lang="es-ES" sz="1636" spc="-3" dirty="0">
                <a:cs typeface="Times New Roman"/>
              </a:rPr>
              <a:t> despeje</a:t>
            </a:r>
            <a:r>
              <a:rPr lang="es-ES" sz="1636" spc="-10" dirty="0">
                <a:cs typeface="Times New Roman"/>
              </a:rPr>
              <a:t> </a:t>
            </a:r>
            <a:r>
              <a:rPr lang="es-ES" sz="1636" spc="3" dirty="0">
                <a:cs typeface="Times New Roman"/>
              </a:rPr>
              <a:t>de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falla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=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 </a:t>
            </a:r>
            <a:r>
              <a:rPr lang="es-ES" sz="1636" spc="-3" dirty="0">
                <a:cs typeface="Times New Roman"/>
              </a:rPr>
              <a:t>segundo</a:t>
            </a:r>
          </a:p>
          <a:p>
            <a:pPr>
              <a:spcBef>
                <a:spcPts val="99"/>
              </a:spcBef>
            </a:pPr>
            <a:endParaRPr lang="es-ES" sz="1636" spc="-3" dirty="0">
              <a:cs typeface="Times New Roman"/>
            </a:endParaRPr>
          </a:p>
          <a:p>
            <a:pPr marR="3464" algn="just">
              <a:lnSpc>
                <a:spcPct val="110400"/>
              </a:lnSpc>
            </a:pPr>
            <a:r>
              <a:rPr lang="es-ES" sz="1636" dirty="0">
                <a:cs typeface="Times New Roman"/>
              </a:rPr>
              <a:t>El </a:t>
            </a:r>
            <a:r>
              <a:rPr lang="es-ES" sz="1636" spc="-3" dirty="0">
                <a:cs typeface="Times New Roman"/>
              </a:rPr>
              <a:t>valor comercial siguiente </a:t>
            </a:r>
            <a:r>
              <a:rPr lang="es-ES" sz="1636" dirty="0">
                <a:cs typeface="Times New Roman"/>
              </a:rPr>
              <a:t>a 112,500 </a:t>
            </a:r>
            <a:r>
              <a:rPr lang="es-ES" sz="1636" spc="-3" dirty="0">
                <a:cs typeface="Times New Roman"/>
              </a:rPr>
              <a:t>circular </a:t>
            </a:r>
            <a:r>
              <a:rPr lang="es-ES" sz="1636" dirty="0" err="1">
                <a:cs typeface="Times New Roman"/>
              </a:rPr>
              <a:t>mils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se corresponde con </a:t>
            </a:r>
            <a:r>
              <a:rPr lang="es-ES" sz="1636" dirty="0">
                <a:cs typeface="Times New Roman"/>
              </a:rPr>
              <a:t>133,100 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circular </a:t>
            </a:r>
            <a:r>
              <a:rPr lang="es-ES" sz="1636" dirty="0" err="1">
                <a:cs typeface="Times New Roman"/>
              </a:rPr>
              <a:t>mils</a:t>
            </a:r>
            <a:r>
              <a:rPr lang="es-ES" sz="1636" dirty="0">
                <a:cs typeface="Times New Roman"/>
              </a:rPr>
              <a:t>, equivalente a un conductor </a:t>
            </a:r>
            <a:r>
              <a:rPr lang="es-ES" sz="1636" spc="-3" dirty="0">
                <a:cs typeface="Times New Roman"/>
              </a:rPr>
              <a:t>AWG No. </a:t>
            </a:r>
            <a:r>
              <a:rPr lang="es-ES" sz="1636" dirty="0">
                <a:cs typeface="Times New Roman"/>
              </a:rPr>
              <a:t>2/0, </a:t>
            </a:r>
            <a:r>
              <a:rPr lang="es-ES" sz="1636" spc="-3" dirty="0">
                <a:cs typeface="Times New Roman"/>
              </a:rPr>
              <a:t>trenzado, </a:t>
            </a:r>
            <a:r>
              <a:rPr lang="es-ES" sz="1636" dirty="0">
                <a:cs typeface="Times New Roman"/>
              </a:rPr>
              <a:t>desnudo </a:t>
            </a:r>
            <a:r>
              <a:rPr lang="es-ES" sz="1636" spc="-3" dirty="0">
                <a:cs typeface="Times New Roman"/>
              </a:rPr>
              <a:t>(Tabla 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11.2).</a:t>
            </a:r>
            <a:endParaRPr lang="es-ES" sz="1636" dirty="0">
              <a:cs typeface="Times New Roman"/>
            </a:endParaRPr>
          </a:p>
          <a:p>
            <a:pPr>
              <a:spcBef>
                <a:spcPts val="20"/>
              </a:spcBef>
            </a:pPr>
            <a:endParaRPr lang="es-ES" sz="1636" dirty="0">
              <a:cs typeface="Times New Roman"/>
            </a:endParaRPr>
          </a:p>
          <a:p>
            <a:pPr marR="897491">
              <a:lnSpc>
                <a:spcPct val="110000"/>
              </a:lnSpc>
            </a:pPr>
            <a:r>
              <a:rPr lang="es-ES" sz="1636" b="1" dirty="0">
                <a:cs typeface="Times New Roman"/>
              </a:rPr>
              <a:t>2.</a:t>
            </a:r>
            <a:r>
              <a:rPr lang="es-ES" sz="1636" b="1" spc="14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Cálculo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de </a:t>
            </a:r>
            <a:r>
              <a:rPr lang="es-ES" sz="1636" b="1" spc="-3" dirty="0">
                <a:cs typeface="Times New Roman"/>
              </a:rPr>
              <a:t>las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Tensiones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Permisibles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Paso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y</a:t>
            </a:r>
            <a:r>
              <a:rPr lang="es-ES" sz="1636" b="1" spc="10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de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Contacto </a:t>
            </a:r>
            <a:r>
              <a:rPr lang="es-ES" sz="1636" b="1" spc="-194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Tensión</a:t>
            </a:r>
            <a:r>
              <a:rPr lang="es-ES" sz="1636" b="1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Permisible</a:t>
            </a:r>
            <a:r>
              <a:rPr lang="es-ES" sz="1636" b="1" dirty="0">
                <a:cs typeface="Times New Roman"/>
              </a:rPr>
              <a:t> de</a:t>
            </a:r>
            <a:r>
              <a:rPr lang="es-ES" sz="1636" b="1" spc="3" dirty="0">
                <a:cs typeface="Times New Roman"/>
              </a:rPr>
              <a:t> </a:t>
            </a:r>
            <a:r>
              <a:rPr lang="es-ES" sz="1636" b="1" spc="-3" dirty="0">
                <a:cs typeface="Times New Roman"/>
              </a:rPr>
              <a:t>Paso:</a:t>
            </a:r>
            <a:endParaRPr lang="es-ES" sz="1636" b="1" dirty="0">
              <a:cs typeface="Times New Roman"/>
            </a:endParaRPr>
          </a:p>
          <a:p>
            <a:pPr>
              <a:spcBef>
                <a:spcPts val="82"/>
              </a:spcBef>
            </a:pPr>
            <a:endParaRPr lang="es-ES" sz="1636" spc="-3" dirty="0">
              <a:cs typeface="Times New Roman"/>
            </a:endParaRPr>
          </a:p>
          <a:p>
            <a:pPr>
              <a:spcBef>
                <a:spcPts val="82"/>
              </a:spcBef>
            </a:pPr>
            <a:r>
              <a:rPr lang="es-ES" sz="1636" spc="-3" dirty="0">
                <a:cs typeface="Times New Roman"/>
              </a:rPr>
              <a:t>Donde:</a:t>
            </a:r>
            <a:endParaRPr lang="es-ES" sz="1636" dirty="0">
              <a:cs typeface="Times New Roman"/>
            </a:endParaRPr>
          </a:p>
          <a:p>
            <a:pPr>
              <a:spcBef>
                <a:spcPts val="467"/>
              </a:spcBef>
            </a:pPr>
            <a:r>
              <a:rPr lang="es-ES" sz="1636" b="1" spc="-3" dirty="0" err="1">
                <a:cs typeface="Times New Roman"/>
              </a:rPr>
              <a:t>Ep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Tensión</a:t>
            </a:r>
            <a:r>
              <a:rPr lang="es-ES" sz="1636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Permisible</a:t>
            </a:r>
            <a:r>
              <a:rPr lang="es-ES" sz="1636" spc="-10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-3" dirty="0">
                <a:cs typeface="Times New Roman"/>
              </a:rPr>
              <a:t> Paso,</a:t>
            </a:r>
            <a:r>
              <a:rPr lang="es-ES" sz="1636" dirty="0">
                <a:cs typeface="Times New Roman"/>
              </a:rPr>
              <a:t> en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voltios.</a:t>
            </a:r>
          </a:p>
          <a:p>
            <a:pPr>
              <a:spcBef>
                <a:spcPts val="99"/>
              </a:spcBef>
            </a:pPr>
            <a:r>
              <a:rPr lang="es-ES" sz="1636" b="1" dirty="0" err="1">
                <a:cs typeface="Times New Roman"/>
              </a:rPr>
              <a:t>ρs</a:t>
            </a:r>
            <a:r>
              <a:rPr lang="es-ES" sz="1636" b="1" spc="201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 </a:t>
            </a:r>
            <a:r>
              <a:rPr lang="es-ES" sz="1636" spc="-3" dirty="0">
                <a:cs typeface="Times New Roman"/>
              </a:rPr>
              <a:t>Resistividad</a:t>
            </a:r>
            <a:r>
              <a:rPr lang="es-ES" sz="1636" dirty="0">
                <a:cs typeface="Times New Roman"/>
              </a:rPr>
              <a:t> de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superficie </a:t>
            </a:r>
            <a:r>
              <a:rPr lang="es-ES" sz="1636" dirty="0">
                <a:cs typeface="Times New Roman"/>
              </a:rPr>
              <a:t>del </a:t>
            </a:r>
            <a:r>
              <a:rPr lang="es-ES" sz="1636" spc="-3" dirty="0">
                <a:cs typeface="Times New Roman"/>
              </a:rPr>
              <a:t>terreno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=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1800 Ω-m.</a:t>
            </a:r>
          </a:p>
          <a:p>
            <a:pPr>
              <a:spcBef>
                <a:spcPts val="95"/>
              </a:spcBef>
            </a:pPr>
            <a:r>
              <a:rPr lang="es-ES" sz="1636" b="1" dirty="0">
                <a:cs typeface="Times New Roman"/>
              </a:rPr>
              <a:t>t</a:t>
            </a:r>
            <a:r>
              <a:rPr lang="es-ES" sz="1636" b="1" spc="-3" dirty="0">
                <a:cs typeface="Times New Roman"/>
              </a:rPr>
              <a:t> </a:t>
            </a:r>
            <a:r>
              <a:rPr lang="es-ES" sz="1636" b="1" dirty="0">
                <a:cs typeface="Times New Roman"/>
              </a:rPr>
              <a:t>=</a:t>
            </a:r>
            <a:r>
              <a:rPr lang="es-ES" sz="1636" b="1" spc="-7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Tiempo máximo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de</a:t>
            </a:r>
            <a:r>
              <a:rPr lang="es-ES" sz="1636" spc="-7" dirty="0">
                <a:cs typeface="Times New Roman"/>
              </a:rPr>
              <a:t> </a:t>
            </a:r>
            <a:r>
              <a:rPr lang="es-ES" sz="1636" spc="-3" dirty="0">
                <a:cs typeface="Times New Roman"/>
              </a:rPr>
              <a:t>duración</a:t>
            </a:r>
            <a:r>
              <a:rPr lang="es-ES" sz="1636" dirty="0">
                <a:cs typeface="Times New Roman"/>
              </a:rPr>
              <a:t> de</a:t>
            </a:r>
            <a:r>
              <a:rPr lang="es-ES" sz="1636" spc="-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la </a:t>
            </a:r>
            <a:r>
              <a:rPr lang="es-ES" sz="1636" spc="-3" dirty="0">
                <a:cs typeface="Times New Roman"/>
              </a:rPr>
              <a:t>falla</a:t>
            </a:r>
            <a:r>
              <a:rPr lang="es-ES" sz="1636" spc="3" dirty="0">
                <a:cs typeface="Times New Roman"/>
              </a:rPr>
              <a:t> </a:t>
            </a:r>
            <a:r>
              <a:rPr lang="es-ES" sz="1636" dirty="0">
                <a:cs typeface="Times New Roman"/>
              </a:rPr>
              <a:t>= 1</a:t>
            </a:r>
            <a:r>
              <a:rPr lang="es-ES" sz="1636" spc="-3" dirty="0">
                <a:cs typeface="Times New Roman"/>
              </a:rPr>
              <a:t> segundo</a:t>
            </a:r>
            <a:endParaRPr lang="es-ES" sz="1636" dirty="0">
              <a:cs typeface="Times New Roman"/>
            </a:endParaRPr>
          </a:p>
          <a:p>
            <a:pPr marL="566722" marR="3464">
              <a:lnSpc>
                <a:spcPts val="1077"/>
              </a:lnSpc>
              <a:spcBef>
                <a:spcPts val="41"/>
              </a:spcBef>
            </a:pPr>
            <a:endParaRPr sz="818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30413" y="3728518"/>
            <a:ext cx="3689206" cy="28157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023" dirty="0">
              <a:latin typeface="Times New Roman"/>
              <a:cs typeface="Times New Roman"/>
            </a:endParaRPr>
          </a:p>
          <a:p>
            <a:pPr>
              <a:spcBef>
                <a:spcPts val="17"/>
              </a:spcBef>
            </a:pPr>
            <a:endParaRPr sz="750" dirty="0">
              <a:latin typeface="Times New Roman"/>
              <a:cs typeface="Times New Roman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4" y="1283235"/>
            <a:ext cx="2909455" cy="131449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364" y="2389910"/>
            <a:ext cx="3740727" cy="175996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64" y="5280660"/>
            <a:ext cx="2026227" cy="96644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4409" y="5348672"/>
            <a:ext cx="3169227" cy="8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9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137" y="292679"/>
            <a:ext cx="11689772" cy="577378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r>
              <a:rPr sz="1636" b="1" spc="-3" dirty="0" err="1">
                <a:cs typeface="Times New Roman"/>
              </a:rPr>
              <a:t>Tensión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Permisible 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Contacto:</a:t>
            </a:r>
            <a:endParaRPr sz="1636" dirty="0">
              <a:cs typeface="Times New Roman"/>
            </a:endParaRPr>
          </a:p>
          <a:p>
            <a:pPr>
              <a:spcBef>
                <a:spcPts val="82"/>
              </a:spcBef>
            </a:pPr>
            <a:endParaRPr lang="es-ES" sz="1636" spc="-3" dirty="0">
              <a:cs typeface="Times New Roman"/>
            </a:endParaRPr>
          </a:p>
          <a:p>
            <a:pPr>
              <a:spcBef>
                <a:spcPts val="82"/>
              </a:spcBef>
            </a:pPr>
            <a:r>
              <a:rPr sz="1636" spc="-3" dirty="0" err="1">
                <a:cs typeface="Times New Roman"/>
              </a:rPr>
              <a:t>Donde</a:t>
            </a:r>
            <a:r>
              <a:rPr sz="1636" spc="-3" dirty="0">
                <a:cs typeface="Times New Roman"/>
              </a:rPr>
              <a:t>:</a:t>
            </a:r>
            <a:endParaRPr sz="1636" dirty="0">
              <a:cs typeface="Times New Roman"/>
            </a:endParaRPr>
          </a:p>
          <a:p>
            <a:pPr>
              <a:spcBef>
                <a:spcPts val="467"/>
              </a:spcBef>
            </a:pPr>
            <a:r>
              <a:rPr sz="1636" b="1" dirty="0">
                <a:cs typeface="Times New Roman"/>
              </a:rPr>
              <a:t>Et 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Tensión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Permisible</a:t>
            </a:r>
            <a:r>
              <a:rPr sz="1636" dirty="0">
                <a:cs typeface="Times New Roman"/>
              </a:rPr>
              <a:t> 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Contacto,</a:t>
            </a:r>
            <a:r>
              <a:rPr sz="1636" dirty="0">
                <a:cs typeface="Times New Roman"/>
              </a:rPr>
              <a:t> en voltios.</a:t>
            </a:r>
          </a:p>
          <a:p>
            <a:pPr>
              <a:spcBef>
                <a:spcPts val="95"/>
              </a:spcBef>
            </a:pPr>
            <a:r>
              <a:rPr sz="1636" b="1" dirty="0">
                <a:cs typeface="Times New Roman"/>
              </a:rPr>
              <a:t>ρs</a:t>
            </a:r>
            <a:r>
              <a:rPr sz="1636" b="1" spc="201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 </a:t>
            </a:r>
            <a:r>
              <a:rPr sz="1636" spc="-3" dirty="0">
                <a:cs typeface="Times New Roman"/>
              </a:rPr>
              <a:t>Resistividad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superficie </a:t>
            </a:r>
            <a:r>
              <a:rPr sz="1636" dirty="0">
                <a:cs typeface="Times New Roman"/>
              </a:rPr>
              <a:t>del </a:t>
            </a:r>
            <a:r>
              <a:rPr sz="1636" spc="-3" dirty="0">
                <a:cs typeface="Times New Roman"/>
              </a:rPr>
              <a:t>terreno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1800 Ω-m.</a:t>
            </a:r>
          </a:p>
          <a:p>
            <a:pPr>
              <a:spcBef>
                <a:spcPts val="102"/>
              </a:spcBef>
            </a:pPr>
            <a:r>
              <a:rPr sz="1636" b="1" dirty="0">
                <a:cs typeface="Times New Roman"/>
              </a:rPr>
              <a:t>t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Tiempo máximo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duración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la </a:t>
            </a:r>
            <a:r>
              <a:rPr sz="1636" spc="-3" dirty="0">
                <a:cs typeface="Times New Roman"/>
              </a:rPr>
              <a:t>falla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=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</a:t>
            </a:r>
            <a:r>
              <a:rPr sz="1636" spc="-3" dirty="0">
                <a:cs typeface="Times New Roman"/>
              </a:rPr>
              <a:t> segundo</a:t>
            </a:r>
            <a:endParaRPr sz="1636" dirty="0">
              <a:cs typeface="Times New Roman"/>
            </a:endParaRPr>
          </a:p>
          <a:p>
            <a:pPr>
              <a:spcBef>
                <a:spcPts val="17"/>
              </a:spcBef>
            </a:pPr>
            <a:endParaRPr sz="1636" dirty="0">
              <a:cs typeface="Times New Roman"/>
            </a:endParaRPr>
          </a:p>
          <a:p>
            <a:pPr algn="ctr"/>
            <a:endParaRPr lang="es-ES" sz="1636" b="1" dirty="0">
              <a:cs typeface="Times New Roman"/>
            </a:endParaRPr>
          </a:p>
          <a:p>
            <a:pPr marR="364105">
              <a:lnSpc>
                <a:spcPct val="110800"/>
              </a:lnSpc>
              <a:spcBef>
                <a:spcPts val="712"/>
              </a:spcBef>
            </a:pPr>
            <a:endParaRPr lang="es-ES" sz="1636" b="1" dirty="0">
              <a:cs typeface="Times New Roman"/>
            </a:endParaRPr>
          </a:p>
          <a:p>
            <a:pPr marR="364105">
              <a:lnSpc>
                <a:spcPct val="110800"/>
              </a:lnSpc>
              <a:spcBef>
                <a:spcPts val="712"/>
              </a:spcBef>
            </a:pPr>
            <a:r>
              <a:rPr sz="1636" b="1" dirty="0">
                <a:cs typeface="Times New Roman"/>
              </a:rPr>
              <a:t>3.</a:t>
            </a:r>
            <a:r>
              <a:rPr sz="1636" b="1" spc="1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Cálculo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de </a:t>
            </a:r>
            <a:r>
              <a:rPr sz="1636" b="1" spc="-3" dirty="0">
                <a:cs typeface="Times New Roman"/>
              </a:rPr>
              <a:t>las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Tensiones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Paso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y</a:t>
            </a:r>
            <a:r>
              <a:rPr sz="1636" b="1" spc="3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Contacto</a:t>
            </a:r>
            <a:r>
              <a:rPr sz="1636" b="1" spc="7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Reales </a:t>
            </a:r>
            <a:r>
              <a:rPr sz="1636" b="1" spc="-194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Tensión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de Paso</a:t>
            </a:r>
            <a:r>
              <a:rPr sz="1636" b="1" dirty="0">
                <a:cs typeface="Times New Roman"/>
              </a:rPr>
              <a:t> </a:t>
            </a:r>
            <a:r>
              <a:rPr sz="1636" b="1" spc="-3" dirty="0">
                <a:cs typeface="Times New Roman"/>
              </a:rPr>
              <a:t>Real:</a:t>
            </a:r>
            <a:endParaRPr sz="1636" b="1" dirty="0">
              <a:cs typeface="Times New Roman"/>
            </a:endParaRPr>
          </a:p>
          <a:p>
            <a:pPr>
              <a:spcBef>
                <a:spcPts val="10"/>
              </a:spcBef>
            </a:pPr>
            <a:endParaRPr lang="es-ES" sz="1636" dirty="0">
              <a:cs typeface="Times New Roman"/>
            </a:endParaRPr>
          </a:p>
          <a:p>
            <a:pPr>
              <a:spcBef>
                <a:spcPts val="10"/>
              </a:spcBef>
            </a:pPr>
            <a:endParaRPr lang="es-ES" sz="1636" dirty="0">
              <a:cs typeface="Times New Roman"/>
            </a:endParaRPr>
          </a:p>
          <a:p>
            <a:r>
              <a:rPr sz="1636" spc="-3" dirty="0" err="1">
                <a:cs typeface="Times New Roman"/>
              </a:rPr>
              <a:t>Donde</a:t>
            </a:r>
            <a:r>
              <a:rPr sz="1636" spc="-3" dirty="0">
                <a:cs typeface="Times New Roman"/>
              </a:rPr>
              <a:t>:</a:t>
            </a:r>
            <a:endParaRPr sz="1636" dirty="0">
              <a:cs typeface="Times New Roman"/>
            </a:endParaRPr>
          </a:p>
          <a:p>
            <a:pPr>
              <a:spcBef>
                <a:spcPts val="457"/>
              </a:spcBef>
            </a:pPr>
            <a:r>
              <a:rPr sz="1636" b="1" spc="-3" dirty="0">
                <a:cs typeface="Times New Roman"/>
              </a:rPr>
              <a:t>Ep</a:t>
            </a:r>
            <a:r>
              <a:rPr sz="1636" b="1" dirty="0">
                <a:cs typeface="Times New Roman"/>
              </a:rPr>
              <a:t> </a:t>
            </a:r>
            <a:r>
              <a:rPr sz="1636" b="1" spc="-5" baseline="-10416" dirty="0">
                <a:cs typeface="Times New Roman"/>
              </a:rPr>
              <a:t>Real</a:t>
            </a:r>
            <a:r>
              <a:rPr sz="1636" b="1" spc="107" baseline="-10416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Tensión</a:t>
            </a:r>
            <a:r>
              <a:rPr sz="1636" dirty="0">
                <a:cs typeface="Times New Roman"/>
              </a:rPr>
              <a:t> de</a:t>
            </a:r>
            <a:r>
              <a:rPr sz="1636" spc="-3" dirty="0">
                <a:cs typeface="Times New Roman"/>
              </a:rPr>
              <a:t> </a:t>
            </a:r>
            <a:r>
              <a:rPr sz="1636" spc="-7" dirty="0">
                <a:cs typeface="Times New Roman"/>
              </a:rPr>
              <a:t>Paso</a:t>
            </a:r>
            <a:r>
              <a:rPr sz="1636" spc="-3" dirty="0">
                <a:cs typeface="Times New Roman"/>
              </a:rPr>
              <a:t> Real,</a:t>
            </a:r>
            <a:r>
              <a:rPr sz="1636" dirty="0">
                <a:cs typeface="Times New Roman"/>
              </a:rPr>
              <a:t> en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voltios.</a:t>
            </a:r>
          </a:p>
          <a:p>
            <a:pPr>
              <a:spcBef>
                <a:spcPts val="106"/>
              </a:spcBef>
            </a:pPr>
            <a:r>
              <a:rPr sz="1636" b="1" spc="-7" dirty="0">
                <a:cs typeface="Times New Roman"/>
              </a:rPr>
              <a:t>Ks</a:t>
            </a:r>
            <a:r>
              <a:rPr sz="1636" b="1" spc="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Coeficiente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</a:t>
            </a:r>
            <a:r>
              <a:rPr sz="1636" spc="-3" dirty="0">
                <a:cs typeface="Times New Roman"/>
              </a:rPr>
              <a:t>espaciamiento</a:t>
            </a:r>
            <a:r>
              <a:rPr sz="1636" spc="2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0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profundidad</a:t>
            </a:r>
            <a:r>
              <a:rPr sz="1636" spc="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malla.</a:t>
            </a:r>
            <a:endParaRPr sz="1636" dirty="0">
              <a:cs typeface="Times New Roman"/>
            </a:endParaRPr>
          </a:p>
          <a:p>
            <a:pPr>
              <a:spcBef>
                <a:spcPts val="99"/>
              </a:spcBef>
            </a:pPr>
            <a:r>
              <a:rPr sz="1636" b="1" spc="-3" dirty="0">
                <a:cs typeface="Times New Roman"/>
              </a:rPr>
              <a:t>Ki</a:t>
            </a:r>
            <a:r>
              <a:rPr sz="1636" b="1" dirty="0">
                <a:cs typeface="Times New Roman"/>
              </a:rPr>
              <a:t> =</a:t>
            </a:r>
            <a:r>
              <a:rPr sz="1636" b="1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Coeficiente</a:t>
            </a:r>
            <a:r>
              <a:rPr sz="1636" dirty="0">
                <a:cs typeface="Times New Roman"/>
              </a:rPr>
              <a:t> de </a:t>
            </a:r>
            <a:r>
              <a:rPr sz="1636" spc="-3" dirty="0">
                <a:cs typeface="Times New Roman"/>
              </a:rPr>
              <a:t>irregularidad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del</a:t>
            </a:r>
            <a:r>
              <a:rPr sz="1636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terreno.</a:t>
            </a:r>
            <a:endParaRPr sz="1636" dirty="0">
              <a:cs typeface="Times New Roman"/>
            </a:endParaRPr>
          </a:p>
          <a:p>
            <a:pPr>
              <a:spcBef>
                <a:spcPts val="99"/>
              </a:spcBef>
            </a:pPr>
            <a:r>
              <a:rPr sz="1636" b="1" dirty="0">
                <a:cs typeface="Times New Roman"/>
              </a:rPr>
              <a:t>ρ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Resistividad del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Suelo </a:t>
            </a:r>
            <a:r>
              <a:rPr sz="1636" dirty="0">
                <a:cs typeface="Times New Roman"/>
              </a:rPr>
              <a:t>=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100</a:t>
            </a:r>
            <a:r>
              <a:rPr sz="1636" spc="-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Ω-m</a:t>
            </a:r>
          </a:p>
          <a:p>
            <a:pPr>
              <a:spcBef>
                <a:spcPts val="99"/>
              </a:spcBef>
            </a:pPr>
            <a:r>
              <a:rPr sz="1636" b="1" spc="-3" dirty="0">
                <a:cs typeface="Times New Roman"/>
              </a:rPr>
              <a:t>I </a:t>
            </a:r>
            <a:r>
              <a:rPr sz="1636" b="1" dirty="0">
                <a:cs typeface="Times New Roman"/>
              </a:rPr>
              <a:t>=</a:t>
            </a:r>
            <a:r>
              <a:rPr sz="1636" b="1" spc="-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Corriente </a:t>
            </a:r>
            <a:r>
              <a:rPr sz="1636" dirty="0">
                <a:cs typeface="Times New Roman"/>
              </a:rPr>
              <a:t>máxima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</a:t>
            </a:r>
            <a:r>
              <a:rPr sz="1636" spc="-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falla</a:t>
            </a:r>
            <a:r>
              <a:rPr sz="1636" dirty="0">
                <a:cs typeface="Times New Roman"/>
              </a:rPr>
              <a:t> =</a:t>
            </a:r>
            <a:r>
              <a:rPr sz="1636" spc="-7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12,500 </a:t>
            </a:r>
            <a:r>
              <a:rPr sz="1636" spc="-3" dirty="0">
                <a:cs typeface="Times New Roman"/>
              </a:rPr>
              <a:t>A</a:t>
            </a:r>
            <a:endParaRPr sz="1636" dirty="0">
              <a:cs typeface="Times New Roman"/>
            </a:endParaRPr>
          </a:p>
          <a:p>
            <a:pPr>
              <a:spcBef>
                <a:spcPts val="106"/>
              </a:spcBef>
            </a:pPr>
            <a:r>
              <a:rPr sz="1636" b="1" dirty="0">
                <a:cs typeface="Times New Roman"/>
              </a:rPr>
              <a:t>L</a:t>
            </a:r>
            <a:r>
              <a:rPr sz="1636" b="1" spc="-3" dirty="0">
                <a:cs typeface="Times New Roman"/>
              </a:rPr>
              <a:t> </a:t>
            </a:r>
            <a:r>
              <a:rPr sz="1636" b="1" dirty="0">
                <a:cs typeface="Times New Roman"/>
              </a:rPr>
              <a:t>=</a:t>
            </a:r>
            <a:r>
              <a:rPr sz="1636" b="1" spc="3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Longitud total</a:t>
            </a:r>
            <a:r>
              <a:rPr sz="1636" dirty="0">
                <a:cs typeface="Times New Roman"/>
              </a:rPr>
              <a:t> del</a:t>
            </a:r>
            <a:r>
              <a:rPr sz="1636" spc="-3" dirty="0">
                <a:cs typeface="Times New Roman"/>
              </a:rPr>
              <a:t> conductor, en </a:t>
            </a:r>
            <a:r>
              <a:rPr sz="1636" dirty="0">
                <a:cs typeface="Times New Roman"/>
              </a:rPr>
              <a:t>metros.</a:t>
            </a:r>
          </a:p>
          <a:p>
            <a:pPr>
              <a:spcBef>
                <a:spcPts val="34"/>
              </a:spcBef>
            </a:pPr>
            <a:endParaRPr sz="1636" dirty="0">
              <a:cs typeface="Times New Roman"/>
            </a:endParaRPr>
          </a:p>
          <a:p>
            <a:r>
              <a:rPr sz="1636" spc="-3" dirty="0">
                <a:cs typeface="Times New Roman"/>
              </a:rPr>
              <a:t>Coeficiente </a:t>
            </a:r>
            <a:r>
              <a:rPr sz="1636" dirty="0">
                <a:cs typeface="Times New Roman"/>
              </a:rPr>
              <a:t>de Espaciamiento</a:t>
            </a:r>
            <a:r>
              <a:rPr sz="1636" spc="10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y</a:t>
            </a:r>
            <a:r>
              <a:rPr sz="1636" spc="-1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Profundidad</a:t>
            </a:r>
            <a:r>
              <a:rPr sz="1636" spc="3" dirty="0">
                <a:cs typeface="Times New Roman"/>
              </a:rPr>
              <a:t> </a:t>
            </a:r>
            <a:r>
              <a:rPr sz="1636" dirty="0">
                <a:cs typeface="Times New Roman"/>
              </a:rPr>
              <a:t>de la</a:t>
            </a:r>
            <a:r>
              <a:rPr sz="1636" spc="7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Malla,</a:t>
            </a:r>
            <a:r>
              <a:rPr sz="1636" dirty="0">
                <a:cs typeface="Times New Roman"/>
              </a:rPr>
              <a:t> </a:t>
            </a:r>
            <a:r>
              <a:rPr sz="1636" spc="-3" dirty="0">
                <a:cs typeface="Times New Roman"/>
              </a:rPr>
              <a:t>Ks:</a:t>
            </a:r>
            <a:endParaRPr sz="1636" dirty="0">
              <a:cs typeface="Times New Roman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591" y="292678"/>
            <a:ext cx="2130136" cy="82954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91" y="1974273"/>
            <a:ext cx="3377045" cy="83127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591" y="3117273"/>
            <a:ext cx="2753591" cy="88322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6455" y="4675909"/>
            <a:ext cx="5818909" cy="199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2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2" y="311727"/>
            <a:ext cx="5299364" cy="6182591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773" y="311727"/>
            <a:ext cx="5611091" cy="618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0" y="259772"/>
            <a:ext cx="5529943" cy="63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8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</TotalTime>
  <Words>9969</Words>
  <Application>Microsoft Office PowerPoint</Application>
  <PresentationFormat>Panorámica</PresentationFormat>
  <Paragraphs>860</Paragraphs>
  <Slides>60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6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18</cp:revision>
  <dcterms:created xsi:type="dcterms:W3CDTF">2022-10-20T02:37:09Z</dcterms:created>
  <dcterms:modified xsi:type="dcterms:W3CDTF">2023-10-31T02:53:48Z</dcterms:modified>
</cp:coreProperties>
</file>